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37"/>
  </p:notesMasterIdLst>
  <p:handoutMasterIdLst>
    <p:handoutMasterId r:id="rId38"/>
  </p:handoutMasterIdLst>
  <p:sldIdLst>
    <p:sldId id="350" r:id="rId5"/>
    <p:sldId id="352" r:id="rId6"/>
    <p:sldId id="361" r:id="rId7"/>
    <p:sldId id="365" r:id="rId8"/>
    <p:sldId id="366" r:id="rId9"/>
    <p:sldId id="355" r:id="rId10"/>
    <p:sldId id="367" r:id="rId11"/>
    <p:sldId id="368" r:id="rId12"/>
    <p:sldId id="369" r:id="rId13"/>
    <p:sldId id="370" r:id="rId14"/>
    <p:sldId id="371" r:id="rId15"/>
    <p:sldId id="372" r:id="rId16"/>
    <p:sldId id="373" r:id="rId17"/>
    <p:sldId id="376" r:id="rId18"/>
    <p:sldId id="377" r:id="rId19"/>
    <p:sldId id="378" r:id="rId20"/>
    <p:sldId id="379" r:id="rId21"/>
    <p:sldId id="380" r:id="rId22"/>
    <p:sldId id="381" r:id="rId23"/>
    <p:sldId id="382" r:id="rId24"/>
    <p:sldId id="383" r:id="rId25"/>
    <p:sldId id="384" r:id="rId26"/>
    <p:sldId id="386" r:id="rId27"/>
    <p:sldId id="385" r:id="rId28"/>
    <p:sldId id="362" r:id="rId29"/>
    <p:sldId id="387" r:id="rId30"/>
    <p:sldId id="388" r:id="rId31"/>
    <p:sldId id="343" r:id="rId32"/>
    <p:sldId id="357" r:id="rId33"/>
    <p:sldId id="363" r:id="rId34"/>
    <p:sldId id="374" r:id="rId35"/>
    <p:sldId id="375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226" autoAdjust="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3187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commentAuthors" Target="commentAuthor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D13E5-4CEC-3A4A-8E5D-AFCEE7512EEC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8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4" y="2116182"/>
            <a:ext cx="5491571" cy="151401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0FD074-81E2-0D4E-8446-C5B415B238A0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4655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500" y="2818296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18ABDA74-C3EC-274D-BE87-AC5B825A2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2209800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DDE02E-BC75-2645-8725-CA2CFD327A3C}"/>
              </a:ext>
            </a:extLst>
          </p:cNvPr>
          <p:cNvCxnSpPr>
            <a:cxnSpLocks/>
          </p:cNvCxnSpPr>
          <p:nvPr userDrawn="1"/>
        </p:nvCxnSpPr>
        <p:spPr>
          <a:xfrm>
            <a:off x="3663043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3ABA9FD1-9B74-F14F-81EF-7B3407196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2818296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0E9E9D03-0186-5B4C-A73F-95ADCD08A4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63042" y="2209800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1EE6FD-FABB-AD48-92DA-19805B502918}"/>
              </a:ext>
            </a:extLst>
          </p:cNvPr>
          <p:cNvCxnSpPr>
            <a:cxnSpLocks/>
          </p:cNvCxnSpPr>
          <p:nvPr userDrawn="1"/>
        </p:nvCxnSpPr>
        <p:spPr>
          <a:xfrm>
            <a:off x="952500" y="4248119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 Placeholder 29">
            <a:extLst>
              <a:ext uri="{FF2B5EF4-FFF2-40B4-BE49-F238E27FC236}">
                <a16:creationId xmlns:a16="http://schemas.microsoft.com/office/drawing/2014/main" id="{F953BCFF-5CB8-784F-ACC1-A14670E621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2500" y="513129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97DCC038-CDD3-1D48-B8BA-2617616935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2500" y="4522803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3BB36CC-7349-334D-A028-58D01025E726}"/>
              </a:ext>
            </a:extLst>
          </p:cNvPr>
          <p:cNvCxnSpPr>
            <a:cxnSpLocks/>
          </p:cNvCxnSpPr>
          <p:nvPr userDrawn="1"/>
        </p:nvCxnSpPr>
        <p:spPr>
          <a:xfrm>
            <a:off x="3663043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C20DFC6E-CE65-E94B-921D-38F386E173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63042" y="513129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9">
            <a:extLst>
              <a:ext uri="{FF2B5EF4-FFF2-40B4-BE49-F238E27FC236}">
                <a16:creationId xmlns:a16="http://schemas.microsoft.com/office/drawing/2014/main" id="{773FBF72-A3D8-2F4E-BAD2-2755F0BE4A4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63042" y="4522803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02C0D4-D9C4-F547-B996-38177302A3DC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9B18A1DC-4A61-514B-9F70-1DCC893EBB1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67054" y="513129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DD138509-2AA1-D540-90D6-2884749566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67054" y="4522803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655503-4608-4F79-A5D4-B2F67958F263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AFA395-FE4C-4A99-A74E-57757D8473E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6A117-A0E8-43E1-9120-CE3B8B97667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306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23F761-57FC-3649-AE84-0C3EF95EF561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64E0B3-57C5-4DAF-8531-F39610E77C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0EC46-C626-4D58-AB64-0B3B850D14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5D00C-8F5C-4528-87FA-F9431D9675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376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 userDrawn="1">
          <p15:clr>
            <a:srgbClr val="FBAE40"/>
          </p15:clr>
        </p15:guide>
        <p15:guide id="7" orient="horz" pos="1440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50E2385F-F6FA-D345-AF77-A9EE8E4931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8" cy="68580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943" y="304543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1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E3A3D6-A0AD-C84D-8B2A-743F5F95432E}"/>
              </a:ext>
            </a:extLst>
          </p:cNvPr>
          <p:cNvCxnSpPr>
            <a:cxnSpLocks/>
          </p:cNvCxnSpPr>
          <p:nvPr userDrawn="1"/>
        </p:nvCxnSpPr>
        <p:spPr>
          <a:xfrm>
            <a:off x="7154721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CB38BE-0FF2-694C-AA3C-D73DBF7C332C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9509760" y="-3"/>
            <a:ext cx="2682238" cy="2682238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0257420-2EA0-6348-8B9E-1414F529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FE65C23-C0EF-BB41-884A-01C2A7356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F73F5EB6-53C7-D44C-9003-FB5A81F98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5788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52500" y="1939108"/>
            <a:ext cx="10352810" cy="411070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1012B1-809A-45CE-9FED-46D08DC8C42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B6FA27-6601-4107-A3C9-808CB44302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9432A-F8B5-4A96-AEE6-2E159658D5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5862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52500" y="2209800"/>
            <a:ext cx="10287000" cy="2593109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2411D2-78FE-46C1-9EA9-C6A882903B5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4DAF8F-82DB-4DBE-9041-71217A4516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F761B-6706-439D-9C75-43E751AB19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131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2476500"/>
            <a:ext cx="7132320" cy="3289971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02327D-DBD4-7A4E-ABF2-A946A559A8AD}"/>
              </a:ext>
            </a:extLst>
          </p:cNvPr>
          <p:cNvSpPr txBox="1"/>
          <p:nvPr userDrawn="1"/>
        </p:nvSpPr>
        <p:spPr>
          <a:xfrm>
            <a:off x="699948" y="548291"/>
            <a:ext cx="15893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0" b="1" dirty="0">
                <a:solidFill>
                  <a:schemeClr val="bg1"/>
                </a:solidFill>
              </a:rPr>
              <a:t>“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CB4ADD-D9F4-984E-B29D-A2CF6D19E810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9" name="AutoShape 24">
              <a:extLst>
                <a:ext uri="{FF2B5EF4-FFF2-40B4-BE49-F238E27FC236}">
                  <a16:creationId xmlns:a16="http://schemas.microsoft.com/office/drawing/2014/main" id="{5017C477-A988-7041-8A67-3D8294D6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06D7F37-5DD1-A24E-9CCA-84B2A168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E321C8-096C-1B41-B14F-4CA7AE0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2B3FDD4-EB13-F44F-99D0-BFAB06F0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20BCBD2-A735-0C43-8C55-B384372A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9A90A7-BF26-684E-8C8B-638053DA1234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61D8E86-886A-8744-BC4C-FE82B02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D967470-E96E-8843-AAD2-E0C8B807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8A27D09-765D-3949-BCCA-238C3514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478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 userDrawn="1">
          <p15:clr>
            <a:srgbClr val="FBAE40"/>
          </p15:clr>
        </p15:guide>
        <p15:guide id="9" orient="horz" pos="12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A7D9F21A-75CF-6045-8FA1-C4F4E21B699C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EA7E377-BB07-FA43-B532-10A92EE0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18DE645-B3D5-2F4E-AAD6-002FEF13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90F6499-BA50-2340-A026-32C79B6B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2274C164-503B-E746-A155-849A9BC2406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4268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E2F20AFE-B282-5146-B0D6-F2FC1B6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75322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777D2F0-DE3F-8343-B97A-E7FA440532FD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Picture Placeholder 25">
            <a:extLst>
              <a:ext uri="{FF2B5EF4-FFF2-40B4-BE49-F238E27FC236}">
                <a16:creationId xmlns:a16="http://schemas.microsoft.com/office/drawing/2014/main" id="{AF1B5ED8-33F6-FB44-AA92-F0D227BB31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658280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2" name="Text Placeholder 29">
            <a:extLst>
              <a:ext uri="{FF2B5EF4-FFF2-40B4-BE49-F238E27FC236}">
                <a16:creationId xmlns:a16="http://schemas.microsoft.com/office/drawing/2014/main" id="{0D824BDD-2D23-C943-8FE9-60B7B23B5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539316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3" name="Text Placeholder 29">
            <a:extLst>
              <a:ext uri="{FF2B5EF4-FFF2-40B4-BE49-F238E27FC236}">
                <a16:creationId xmlns:a16="http://schemas.microsoft.com/office/drawing/2014/main" id="{2F3D441E-DFB1-084B-8192-C6CBECCA4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0" y="4986745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29">
            <a:extLst>
              <a:ext uri="{FF2B5EF4-FFF2-40B4-BE49-F238E27FC236}">
                <a16:creationId xmlns:a16="http://schemas.microsoft.com/office/drawing/2014/main" id="{25797825-E7AE-2C41-A965-E6F0D70D9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3042" y="539316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ext Placeholder 29">
            <a:extLst>
              <a:ext uri="{FF2B5EF4-FFF2-40B4-BE49-F238E27FC236}">
                <a16:creationId xmlns:a16="http://schemas.microsoft.com/office/drawing/2014/main" id="{63C1927C-E23B-204E-9F3A-2A67D2BF7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4986745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Text Placeholder 29">
            <a:extLst>
              <a:ext uri="{FF2B5EF4-FFF2-40B4-BE49-F238E27FC236}">
                <a16:creationId xmlns:a16="http://schemas.microsoft.com/office/drawing/2014/main" id="{EC81F0F5-C204-7248-A336-A655814A8A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70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Text Placeholder 29">
            <a:extLst>
              <a:ext uri="{FF2B5EF4-FFF2-40B4-BE49-F238E27FC236}">
                <a16:creationId xmlns:a16="http://schemas.microsoft.com/office/drawing/2014/main" id="{C9FEF82E-4E9C-8343-9D36-C4A00D7137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670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Text Placeholder 29">
            <a:extLst>
              <a:ext uri="{FF2B5EF4-FFF2-40B4-BE49-F238E27FC236}">
                <a16:creationId xmlns:a16="http://schemas.microsoft.com/office/drawing/2014/main" id="{F8AF6664-A005-7A42-9AEF-C5AA5603E4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2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Text Placeholder 29">
            <a:extLst>
              <a:ext uri="{FF2B5EF4-FFF2-40B4-BE49-F238E27FC236}">
                <a16:creationId xmlns:a16="http://schemas.microsoft.com/office/drawing/2014/main" id="{5F6C1E52-E2B6-5F45-A863-5BB35ABAFC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02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D0B2D5-B3C2-D847-A220-86CB6A37E418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A7FD25A4-760F-814C-915F-DD6E89CA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0CC8369-E81F-D447-87D8-1AF0C58EA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41CA81E-EF54-D048-8775-CD4AB37A7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95A4B85-923E-B641-B239-2A1999AB2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01386DC-76EB-F34E-AD0E-22957D3B3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66" name="Picture Placeholder 25">
            <a:extLst>
              <a:ext uri="{FF2B5EF4-FFF2-40B4-BE49-F238E27FC236}">
                <a16:creationId xmlns:a16="http://schemas.microsoft.com/office/drawing/2014/main" id="{2D21D633-C51E-E94E-BAE3-96F52F76E4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9" name="Picture Placeholder 25">
            <a:extLst>
              <a:ext uri="{FF2B5EF4-FFF2-40B4-BE49-F238E27FC236}">
                <a16:creationId xmlns:a16="http://schemas.microsoft.com/office/drawing/2014/main" id="{639EFA5A-9C69-DF4D-81B7-FA1F8CCCF9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112023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D89364-B1CB-4E72-A6BB-95A34B50661C}"/>
              </a:ext>
            </a:extLst>
          </p:cNvPr>
          <p:cNvSpPr>
            <a:spLocks noGrp="1"/>
          </p:cNvSpPr>
          <p:nvPr>
            <p:ph type="dt" sz="half" idx="32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09328F-B310-4BF3-883E-BA9A39676AF2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92EF2-9336-43EF-A365-1F54000F7DE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636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304" userDrawn="1">
          <p15:clr>
            <a:srgbClr val="FBAE40"/>
          </p15:clr>
        </p15:guide>
        <p15:guide id="4" pos="4008" userDrawn="1">
          <p15:clr>
            <a:srgbClr val="FBAE40"/>
          </p15:clr>
        </p15:guide>
        <p15:guide id="5" pos="1944" userDrawn="1">
          <p15:clr>
            <a:srgbClr val="FBAE40"/>
          </p15:clr>
        </p15:guide>
        <p15:guide id="6" pos="3648" userDrawn="1">
          <p15:clr>
            <a:srgbClr val="FBAE40"/>
          </p15:clr>
        </p15:guide>
        <p15:guide id="7" orient="horz" pos="1392" userDrawn="1">
          <p15:clr>
            <a:srgbClr val="FBAE40"/>
          </p15:clr>
        </p15:guide>
        <p15:guide id="8" orient="horz" pos="552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pos="5352" userDrawn="1">
          <p15:clr>
            <a:srgbClr val="FBAE40"/>
          </p15:clr>
        </p15:guide>
        <p15:guide id="11" pos="5736" userDrawn="1">
          <p15:clr>
            <a:srgbClr val="FBAE40"/>
          </p15:clr>
        </p15:guide>
        <p15:guide id="12" orient="horz" pos="2904" userDrawn="1">
          <p15:clr>
            <a:srgbClr val="FBAE40"/>
          </p15:clr>
        </p15:guide>
        <p15:guide id="13" orient="horz" pos="160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40046AF-E5BF-854D-9986-7C3019770FE7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5959" y="2213783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6CA14A6-0144-BC49-A8D4-C979D13258C0}"/>
              </a:ext>
            </a:extLst>
          </p:cNvPr>
          <p:cNvCxnSpPr>
            <a:cxnSpLocks/>
          </p:cNvCxnSpPr>
          <p:nvPr userDrawn="1"/>
        </p:nvCxnSpPr>
        <p:spPr>
          <a:xfrm flipH="1">
            <a:off x="6180493" y="2213783"/>
            <a:ext cx="111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582FC2-A135-5743-B9C0-6AC7225B42E1}"/>
              </a:ext>
            </a:extLst>
          </p:cNvPr>
          <p:cNvCxnSpPr>
            <a:cxnSpLocks/>
          </p:cNvCxnSpPr>
          <p:nvPr userDrawn="1"/>
        </p:nvCxnSpPr>
        <p:spPr>
          <a:xfrm flipH="1">
            <a:off x="8745623" y="3904712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7C43222-5868-0247-838F-58F4F6C8EE75}"/>
              </a:ext>
            </a:extLst>
          </p:cNvPr>
          <p:cNvCxnSpPr>
            <a:cxnSpLocks/>
          </p:cNvCxnSpPr>
          <p:nvPr userDrawn="1"/>
        </p:nvCxnSpPr>
        <p:spPr>
          <a:xfrm flipH="1">
            <a:off x="3611089" y="3895941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6" name="Text Placeholder 29">
            <a:extLst>
              <a:ext uri="{FF2B5EF4-FFF2-40B4-BE49-F238E27FC236}">
                <a16:creationId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6955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Text Placeholder 29">
            <a:extLst>
              <a:ext uri="{FF2B5EF4-FFF2-40B4-BE49-F238E27FC236}">
                <a16:creationId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6955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2" name="Text Placeholder 29">
            <a:extLst>
              <a:ext uri="{FF2B5EF4-FFF2-40B4-BE49-F238E27FC236}">
                <a16:creationId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97799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3" name="Text Placeholder 29">
            <a:extLst>
              <a:ext uri="{FF2B5EF4-FFF2-40B4-BE49-F238E27FC236}">
                <a16:creationId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97799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6" name="Text Placeholder 29">
            <a:extLst>
              <a:ext uri="{FF2B5EF4-FFF2-40B4-BE49-F238E27FC236}">
                <a16:creationId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001711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Text Placeholder 29">
            <a:extLst>
              <a:ext uri="{FF2B5EF4-FFF2-40B4-BE49-F238E27FC236}">
                <a16:creationId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01711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8" name="Text Placeholder 29">
            <a:extLst>
              <a:ext uri="{FF2B5EF4-FFF2-40B4-BE49-F238E27FC236}">
                <a16:creationId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3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9">
            <a:extLst>
              <a:ext uri="{FF2B5EF4-FFF2-40B4-BE49-F238E27FC236}">
                <a16:creationId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E2724A-BCA1-604F-9D18-BF05746408C2}"/>
              </a:ext>
            </a:extLst>
          </p:cNvPr>
          <p:cNvCxnSpPr/>
          <p:nvPr userDrawn="1"/>
        </p:nvCxnSpPr>
        <p:spPr>
          <a:xfrm>
            <a:off x="967689" y="3968780"/>
            <a:ext cx="10275477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923D7D1-A9CC-C34C-86FF-43B5C8978712}"/>
              </a:ext>
            </a:extLst>
          </p:cNvPr>
          <p:cNvSpPr/>
          <p:nvPr userDrawn="1"/>
        </p:nvSpPr>
        <p:spPr>
          <a:xfrm>
            <a:off x="964323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19FF13-13AB-3448-B24E-58E18B3CE2B6}"/>
              </a:ext>
            </a:extLst>
          </p:cNvPr>
          <p:cNvSpPr/>
          <p:nvPr userDrawn="1"/>
        </p:nvSpPr>
        <p:spPr>
          <a:xfrm>
            <a:off x="3531590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F8F982-870E-AE44-B0D3-B3313BC48DB7}"/>
              </a:ext>
            </a:extLst>
          </p:cNvPr>
          <p:cNvSpPr/>
          <p:nvPr userDrawn="1"/>
        </p:nvSpPr>
        <p:spPr>
          <a:xfrm>
            <a:off x="6098857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49A137-DB5E-9C40-8C0A-ED607212022C}"/>
              </a:ext>
            </a:extLst>
          </p:cNvPr>
          <p:cNvSpPr/>
          <p:nvPr userDrawn="1"/>
        </p:nvSpPr>
        <p:spPr>
          <a:xfrm>
            <a:off x="8666124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DC2552-C347-4C3D-8C92-4A6981227C0E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7C35C-F3E4-4522-8711-16E4F9052C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D6BAD-56F4-42F1-A2B3-FDB73364FD40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615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3768" userDrawn="1">
          <p15:clr>
            <a:srgbClr val="FBAE40"/>
          </p15:clr>
        </p15:guide>
        <p15:guide id="9" orient="horz" pos="552" userDrawn="1">
          <p15:clr>
            <a:srgbClr val="FBAE40"/>
          </p15:clr>
        </p15:guide>
        <p15:guide id="10" orient="horz" pos="1512" userDrawn="1">
          <p15:clr>
            <a:srgbClr val="FBAE40"/>
          </p15:clr>
        </p15:guide>
        <p15:guide id="11" orient="horz" pos="283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DEF3328-825B-3946-8472-DB93D6A32867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E4E09DF-AF21-0E4A-9838-14DFBFFED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53F54AE-9BC1-3A45-A129-4028EADE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54F6D22-4944-974A-999E-F9E22F159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A0EE708-F36B-444B-9A8B-D48D69535E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62700" y="2300984"/>
            <a:ext cx="4764829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99146"/>
            <a:ext cx="482717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E40D4044-0F7B-0647-BAB5-16B23EBD9E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62700" y="2799146"/>
            <a:ext cx="475624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51C063-0222-064B-8A2E-485FE9EAC10D}"/>
              </a:ext>
            </a:extLst>
          </p:cNvPr>
          <p:cNvCxnSpPr>
            <a:cxnSpLocks/>
          </p:cNvCxnSpPr>
          <p:nvPr userDrawn="1"/>
        </p:nvCxnSpPr>
        <p:spPr>
          <a:xfrm>
            <a:off x="63627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D182-A7DD-4F7B-B207-262854316E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B29252-5D0B-4B9D-9FBD-8EC0929FE0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4FEF6-E217-4110-BBF5-C4B77ADC8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042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9372" y="2799146"/>
            <a:ext cx="305062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7017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7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0C4CE5-5F02-B143-8FD1-1B235D270DAC}"/>
              </a:ext>
            </a:extLst>
          </p:cNvPr>
          <p:cNvCxnSpPr>
            <a:cxnSpLocks/>
          </p:cNvCxnSpPr>
          <p:nvPr userDrawn="1"/>
        </p:nvCxnSpPr>
        <p:spPr>
          <a:xfrm>
            <a:off x="4569372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89A8C14-DB28-F34E-8098-168D4C75AF23}"/>
              </a:ext>
            </a:extLst>
          </p:cNvPr>
          <p:cNvCxnSpPr>
            <a:cxnSpLocks/>
          </p:cNvCxnSpPr>
          <p:nvPr userDrawn="1"/>
        </p:nvCxnSpPr>
        <p:spPr>
          <a:xfrm>
            <a:off x="8187017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FA07F3-F8E4-4505-85EC-22734AC687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165D22-FEF5-4F30-8822-5D2378806A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0F86B-3DA3-4708-AAF5-387BA115C4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794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 userDrawn="1">
          <p15:clr>
            <a:srgbClr val="FBAE40"/>
          </p15:clr>
        </p15:guide>
        <p15:guide id="11" pos="2880" userDrawn="1">
          <p15:clr>
            <a:srgbClr val="FBAE40"/>
          </p15:clr>
        </p15:guide>
        <p15:guide id="12" orient="horz" pos="175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7A1EE0-4011-3749-B01C-FC489EEDF880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7EED68A-6660-2643-BBFB-B6AB92A7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ECF9FB8-F6C7-C54D-99F4-11FDF26D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6C7C62D-7D3B-934C-AFF9-0F10E727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3655" y="3841846"/>
            <a:ext cx="4838700" cy="636754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3655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500" y="5017901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2500" y="4646997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647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9647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9647" y="3841846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99647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5E38A-5516-4C3E-88FC-0DCBD876054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25273-038D-4F51-A093-83D80104F21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24E14-E0E0-44FA-A4AA-FA63A858730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013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0" y="5102063"/>
            <a:ext cx="4914900" cy="588795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91098"/>
            <a:ext cx="4903377" cy="105779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5C3BF3-A164-DD48-BD02-4587489DA105}"/>
              </a:ext>
            </a:extLst>
          </p:cNvPr>
          <p:cNvCxnSpPr>
            <a:cxnSpLocks/>
          </p:cNvCxnSpPr>
          <p:nvPr userDrawn="1"/>
        </p:nvCxnSpPr>
        <p:spPr>
          <a:xfrm>
            <a:off x="6896100" y="3233703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9913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5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>
              <a:latin typeface="+mn-lt"/>
            </a:endParaRP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C9955F1C-C0B1-BA44-8905-6991FA0D1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93" r:id="rId2"/>
    <p:sldLayoutId id="2147483671" r:id="rId3"/>
    <p:sldLayoutId id="2147483672" r:id="rId4"/>
    <p:sldLayoutId id="2147483673" r:id="rId5"/>
    <p:sldLayoutId id="2147483684" r:id="rId6"/>
    <p:sldLayoutId id="2147483675" r:id="rId7"/>
    <p:sldLayoutId id="2147483676" r:id="rId8"/>
    <p:sldLayoutId id="2147483677" r:id="rId9"/>
    <p:sldLayoutId id="2147483685" r:id="rId10"/>
    <p:sldLayoutId id="2147483688" r:id="rId11"/>
    <p:sldLayoutId id="2147483692" r:id="rId12"/>
    <p:sldLayoutId id="2147483682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E168C-8042-5B4E-A5A4-A5BF693AE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1818" y="1163782"/>
            <a:ext cx="8856807" cy="2466419"/>
          </a:xfrm>
        </p:spPr>
        <p:txBody>
          <a:bodyPr/>
          <a:lstStyle/>
          <a:p>
            <a:r>
              <a:rPr lang="en-US" sz="2400" dirty="0"/>
              <a:t>Finding alternative Right Of Way using Multi-Criteria Decision Analysis based on Least Cost Path: </a:t>
            </a:r>
            <a:br>
              <a:rPr lang="en-US" sz="2400" dirty="0"/>
            </a:br>
            <a:r>
              <a:rPr lang="en-US" sz="2400" dirty="0"/>
              <a:t>                 A case study of 20’’ANOH Pipeline.</a:t>
            </a:r>
            <a:br>
              <a:rPr lang="en-US" sz="2400" dirty="0"/>
            </a:br>
            <a:r>
              <a:rPr lang="en-US" sz="2400" dirty="0"/>
              <a:t>                               </a:t>
            </a:r>
            <a:br>
              <a:rPr lang="en-US" sz="2400" dirty="0"/>
            </a:br>
            <a:r>
              <a:rPr lang="en-US" sz="2400" dirty="0"/>
              <a:t>                                                      Presenter: </a:t>
            </a:r>
            <a:r>
              <a:rPr lang="en-US" sz="2400" i="1" dirty="0"/>
              <a:t>Franklin </a:t>
            </a:r>
            <a:r>
              <a:rPr lang="en-US" sz="2400" i="1" dirty="0" err="1"/>
              <a:t>Madu</a:t>
            </a:r>
            <a:br>
              <a:rPr lang="en-US" sz="2400" dirty="0"/>
            </a:br>
            <a:r>
              <a:rPr lang="en-US" sz="2400" dirty="0"/>
              <a:t>                                                                          </a:t>
            </a:r>
            <a:r>
              <a:rPr lang="en-US" sz="1200" b="0" dirty="0"/>
              <a:t>m20210144@novaims.unl.pt</a:t>
            </a:r>
            <a:br>
              <a:rPr lang="en-US" sz="1200" dirty="0"/>
            </a:br>
            <a:endParaRPr lang="en-US" sz="1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E61D8-31A3-2D45-8E25-CBE846E26E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15709" y="4549553"/>
            <a:ext cx="6242916" cy="1758883"/>
          </a:xfrm>
        </p:spPr>
        <p:txBody>
          <a:bodyPr/>
          <a:lstStyle/>
          <a:p>
            <a:r>
              <a:rPr lang="en-US" sz="2400" dirty="0"/>
              <a:t>Supervisor:</a:t>
            </a:r>
            <a:r>
              <a:rPr lang="en-US" dirty="0"/>
              <a:t> Professor Pedro Cabral</a:t>
            </a:r>
            <a:br>
              <a:rPr lang="en-US" dirty="0"/>
            </a:br>
            <a:r>
              <a:rPr lang="en-US" dirty="0"/>
              <a:t>               </a:t>
            </a:r>
            <a:r>
              <a:rPr lang="en-US" sz="2400" dirty="0"/>
              <a:t>Co-supervisors</a:t>
            </a:r>
            <a:r>
              <a:rPr lang="en-US" dirty="0"/>
              <a:t>: Professor Chris Kray</a:t>
            </a:r>
            <a:br>
              <a:rPr lang="en-US" dirty="0"/>
            </a:br>
            <a:r>
              <a:rPr lang="en-US" dirty="0"/>
              <a:t>                                                  Professor Carlos </a:t>
            </a:r>
            <a:r>
              <a:rPr lang="en-US" dirty="0" err="1"/>
              <a:t>Granell</a:t>
            </a:r>
            <a:r>
              <a:rPr lang="en-US" dirty="0"/>
              <a:t> </a:t>
            </a:r>
            <a:r>
              <a:rPr lang="en-US" dirty="0" err="1"/>
              <a:t>Canut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6FBBA0-9FB9-9B30-9C6E-F5DDEEAA1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2659" y="470014"/>
            <a:ext cx="1133954" cy="560881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79889A15-8BA6-4198-4964-11D8561CE0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357" y="435690"/>
            <a:ext cx="891617" cy="906859"/>
          </a:xfrm>
          <a:prstGeom prst="rect">
            <a:avLst/>
          </a:prstGeom>
        </p:spPr>
      </p:pic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E0B4A408-537F-C275-E80A-469737C64E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982" y="435690"/>
            <a:ext cx="1699407" cy="77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50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54756-A790-C845-A85F-35391529E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C6698-132B-1143-A2A9-00A97D957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2209800"/>
            <a:ext cx="2133600" cy="205837"/>
          </a:xfrm>
        </p:spPr>
        <p:txBody>
          <a:bodyPr/>
          <a:lstStyle/>
          <a:p>
            <a:r>
              <a:rPr lang="en-US" dirty="0"/>
              <a:t>01. 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AA5D8C-0134-F046-A548-3465F81774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8218" y="2641927"/>
            <a:ext cx="2217882" cy="1478217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/>
              <a:t>Background of the study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/>
              <a:t>Statement of the problem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/>
              <a:t>Objectives of the study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/>
              <a:t>Research Questions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/>
              <a:t>Significance of the study	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015C52-08ED-464E-B7E8-24892D9C13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63042" y="2209800"/>
            <a:ext cx="2242458" cy="205837"/>
          </a:xfrm>
        </p:spPr>
        <p:txBody>
          <a:bodyPr/>
          <a:lstStyle/>
          <a:p>
            <a:r>
              <a:rPr lang="en-US" dirty="0"/>
              <a:t>02. Literature Review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79C7D4-91CF-6443-91D5-65DC860B40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05891" y="2530765"/>
            <a:ext cx="2242458" cy="1576244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/>
              <a:t> A GIS-based approach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/>
              <a:t>Multi-Criteria Decision Analysis	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/>
              <a:t>Least Cost Path (LCP)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/>
              <a:t>Review of previous studies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32B0C1D-C221-7C47-B7D6-77E7BDB4174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2500" y="4522803"/>
            <a:ext cx="2133600" cy="205837"/>
          </a:xfrm>
        </p:spPr>
        <p:txBody>
          <a:bodyPr/>
          <a:lstStyle/>
          <a:p>
            <a:r>
              <a:rPr lang="en-US" sz="1600" dirty="0"/>
              <a:t>03. Material &amp; Methods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E1C152D-1AA6-9242-B5C9-B06EEE4F966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64023" y="4793327"/>
            <a:ext cx="2133600" cy="1653308"/>
          </a:xfrm>
        </p:spPr>
        <p:txBody>
          <a:bodyPr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200" dirty="0"/>
              <a:t>Research Framework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200" dirty="0"/>
              <a:t>Study Area	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200" dirty="0"/>
              <a:t>Data collection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200" dirty="0"/>
              <a:t>Data analysis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200" dirty="0"/>
              <a:t>The Analytical Hierarchy Process (AHP)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9BD3932-D1D0-1045-BD96-8B26F11B851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63042" y="4522803"/>
            <a:ext cx="2128157" cy="205837"/>
          </a:xfrm>
        </p:spPr>
        <p:txBody>
          <a:bodyPr/>
          <a:lstStyle/>
          <a:p>
            <a:r>
              <a:rPr lang="en-US" sz="1600" dirty="0"/>
              <a:t>04. Result &amp; Discussion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8FB4732-AB07-C54D-AF44-F8ADB6D2B8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63042" y="4793328"/>
            <a:ext cx="2128157" cy="1529482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Results.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Discussion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115086E-2AC3-4F4D-8F85-104CFA64FEC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67054" y="4522803"/>
            <a:ext cx="2129245" cy="205837"/>
          </a:xfrm>
        </p:spPr>
        <p:txBody>
          <a:bodyPr/>
          <a:lstStyle/>
          <a:p>
            <a:r>
              <a:rPr lang="en-US" dirty="0"/>
              <a:t>05. Conclusion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F247A08-A350-EF44-9F10-FC72B546660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67054" y="4793327"/>
            <a:ext cx="2129245" cy="1653308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Summary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Conclusions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Recommendations	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29469AE-B59A-AA41-9085-106D011808F5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4727120" y="6373996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C0BAE34D-BF83-084B-A10C-EB85694B9AC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8652972" y="6322810"/>
            <a:ext cx="1497330" cy="247651"/>
          </a:xfrm>
        </p:spPr>
        <p:txBody>
          <a:bodyPr/>
          <a:lstStyle/>
          <a:p>
            <a:r>
              <a:rPr lang="en-US" dirty="0" err="1"/>
              <a:t>Msc</a:t>
            </a:r>
            <a:r>
              <a:rPr lang="en-US" dirty="0"/>
              <a:t> </a:t>
            </a:r>
            <a:r>
              <a:rPr lang="en-US" dirty="0" err="1"/>
              <a:t>GeoTech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2D9626DF-C81E-004B-9A70-7EF103792475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10270374" y="6362431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60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53F689-2E51-BF4F-AE47-7CEB7CC4C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2028097" cy="610863"/>
          </a:xfrm>
        </p:spPr>
        <p:txBody>
          <a:bodyPr>
            <a:normAutofit/>
          </a:bodyPr>
          <a:lstStyle/>
          <a:p>
            <a:r>
              <a:rPr lang="en-US" sz="2400" dirty="0"/>
              <a:t>Introduction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F80A9-6337-524E-AC61-32C5AFEE8E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8909" y="2289363"/>
            <a:ext cx="7573818" cy="3945182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b="1" dirty="0"/>
              <a:t>Background of the study</a:t>
            </a:r>
          </a:p>
          <a:p>
            <a:r>
              <a:rPr lang="en-US" dirty="0"/>
              <a:t>The construction of natural gas pipelines is an important step for satisfying these energy demands. </a:t>
            </a:r>
          </a:p>
          <a:p>
            <a:r>
              <a:rPr lang="en-US" dirty="0"/>
              <a:t>A right-of-way (ROW) location involves a preliminary assessment in which one or multiple corridors are selected. It ensures proper delineation of land parcels for possible routing  </a:t>
            </a:r>
            <a:r>
              <a:rPr lang="en-US" dirty="0" err="1"/>
              <a:t>Aissi</a:t>
            </a:r>
            <a:r>
              <a:rPr lang="en-US" dirty="0"/>
              <a:t> 2012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b="1" dirty="0"/>
              <a:t>Statement of the problem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/>
              <a:t>Insufficient information on the geological factor's distribution.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Insufficient Right Of Way access due to difficult terrain.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High construction cost due to long distance and abrupt bends.</a:t>
            </a:r>
          </a:p>
          <a:p>
            <a:r>
              <a:rPr lang="en-US" sz="2400" b="1" dirty="0"/>
              <a:t> </a:t>
            </a:r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7669F0-EA6D-6B46-AF0E-A9C2D1F223D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F3960A-D260-8445-A153-0B674474CEB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/>
              <a:t>MSc. </a:t>
            </a:r>
            <a:r>
              <a:rPr lang="en-US" dirty="0" err="1"/>
              <a:t>GeoTech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803E71-3088-0347-9BCC-16ADB551CCC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720E47-9F3B-A887-8EE3-6CDD0589C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9991" y="453516"/>
            <a:ext cx="3670110" cy="20728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239FA2E-0AE8-F7F5-AFCC-AA45A2535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0435" y="3528291"/>
            <a:ext cx="3398217" cy="1869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46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53F689-2E51-BF4F-AE47-7CEB7CC4C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2028097" cy="610863"/>
          </a:xfrm>
        </p:spPr>
        <p:txBody>
          <a:bodyPr>
            <a:normAutofit/>
          </a:bodyPr>
          <a:lstStyle/>
          <a:p>
            <a:r>
              <a:rPr lang="en-US" sz="2400" dirty="0"/>
              <a:t>Introduction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F80A9-6337-524E-AC61-32C5AFEE8E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78071" y="2113871"/>
            <a:ext cx="9328727" cy="4042857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b="1" dirty="0"/>
              <a:t>Objectives of the study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To identify all the risks connected to the many criteria used to select the right of way that has the least negative environmental impact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To determine the requirements and defining criteria of the alternative right of way.     		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 To determine site suitability classification and least cost path of the alternative pipeline route</a:t>
            </a:r>
            <a:r>
              <a:rPr lang="en-US" sz="1400" dirty="0"/>
              <a:t>.</a:t>
            </a:r>
          </a:p>
          <a:p>
            <a:endParaRPr lang="en-US" sz="2400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b="1" dirty="0"/>
              <a:t>Research Questions</a:t>
            </a:r>
          </a:p>
          <a:p>
            <a:pPr marL="400050" indent="-400050">
              <a:buFont typeface="+mj-lt"/>
              <a:buAutoNum type="romanLcPeriod"/>
            </a:pPr>
            <a:r>
              <a:rPr lang="en-US" dirty="0"/>
              <a:t>What is the best alternative route with the least cost?</a:t>
            </a:r>
          </a:p>
          <a:p>
            <a:pPr marL="400050" indent="-400050">
              <a:buFont typeface="+mj-lt"/>
              <a:buAutoNum type="romanLcPeriod"/>
            </a:pPr>
            <a:r>
              <a:rPr lang="en-US" dirty="0"/>
              <a:t>How relevant and feasible is the initial route when compared with the alternative right of way that was obtained?</a:t>
            </a:r>
          </a:p>
          <a:p>
            <a:pPr marL="400050" indent="-400050">
              <a:buFont typeface="+mj-lt"/>
              <a:buAutoNum type="romanLcPeriod"/>
            </a:pPr>
            <a:r>
              <a:rPr lang="en-US" dirty="0"/>
              <a:t>Which criteria are used to ensure optimal planning while minimizing costs when routing this pipeline?</a:t>
            </a:r>
          </a:p>
          <a:p>
            <a:endParaRPr lang="en-US" sz="2400" b="1" dirty="0"/>
          </a:p>
          <a:p>
            <a:endParaRPr lang="en-US" sz="2400" b="1" dirty="0"/>
          </a:p>
          <a:p>
            <a:r>
              <a:rPr lang="en-US" sz="1600" dirty="0"/>
              <a:t>	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7669F0-EA6D-6B46-AF0E-A9C2D1F223D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F3960A-D260-8445-A153-0B674474CEB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/>
              <a:t>MSc. </a:t>
            </a:r>
            <a:r>
              <a:rPr lang="en-US" dirty="0" err="1"/>
              <a:t>GeoTech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803E71-3088-0347-9BCC-16ADB551CCC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880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53F689-2E51-BF4F-AE47-7CEB7CC4C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2028097" cy="610863"/>
          </a:xfrm>
        </p:spPr>
        <p:txBody>
          <a:bodyPr>
            <a:normAutofit/>
          </a:bodyPr>
          <a:lstStyle/>
          <a:p>
            <a:r>
              <a:rPr lang="en-US" sz="2400" dirty="0"/>
              <a:t>Introduction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F80A9-6337-524E-AC61-32C5AFEE8E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78071" y="2113871"/>
            <a:ext cx="9328727" cy="4042857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b="1" dirty="0"/>
              <a:t>Significance of the study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/>
              <a:t>To show how stakeholders can improve the choice and design of the ideal pipeline route while increasing constructability and productivity.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/>
              <a:t>To show how crucial it is to gather precise geological factor distributions for pipeline route selection before mainline construction.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/>
              <a:t> A GIS-based least-cost path analysis route selection technique for locating an alternate right of way, with a potential to lower project costs by around 15–30%.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7669F0-EA6D-6B46-AF0E-A9C2D1F223D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F3960A-D260-8445-A153-0B674474CEB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/>
              <a:t>MSc. </a:t>
            </a:r>
            <a:r>
              <a:rPr lang="en-US" dirty="0" err="1"/>
              <a:t>GeoTech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803E71-3088-0347-9BCC-16ADB551CCC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76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728DC-195E-4A4E-AEBA-5E0D1DB03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945" y="249382"/>
            <a:ext cx="10843491" cy="6493163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b="1" dirty="0"/>
              <a:t>Materials and Methods</a:t>
            </a: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r>
              <a:rPr lang="en-US" sz="2400" b="1" dirty="0"/>
              <a:t>        </a:t>
            </a:r>
            <a:r>
              <a:rPr lang="en-US" sz="1800" b="1" dirty="0"/>
              <a:t>Research Framework</a:t>
            </a:r>
            <a:endParaRPr lang="en-US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7E8CC3-56A3-C08C-DA0A-5DCEA8352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0312" y="189324"/>
            <a:ext cx="5090924" cy="63546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6694FA-0404-5637-6EA5-376A0FCD1D67}"/>
              </a:ext>
            </a:extLst>
          </p:cNvPr>
          <p:cNvSpPr txBox="1"/>
          <p:nvPr/>
        </p:nvSpPr>
        <p:spPr>
          <a:xfrm>
            <a:off x="8525163" y="6273923"/>
            <a:ext cx="22721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Workflow diagram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6E4102-0A3A-275C-FCD9-C30F72D60D6D}"/>
              </a:ext>
            </a:extLst>
          </p:cNvPr>
          <p:cNvSpPr txBox="1"/>
          <p:nvPr/>
        </p:nvSpPr>
        <p:spPr>
          <a:xfrm>
            <a:off x="3317544" y="6423952"/>
            <a:ext cx="3492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4206035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05" y="1374283"/>
            <a:ext cx="1529795" cy="362066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Study Area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744071-0CE2-7746-9315-22EC28A0F462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9E91F3-E1A0-DB4A-8CD8-D9D1AB0FFB4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/>
              <a:t>MSc </a:t>
            </a:r>
            <a:r>
              <a:rPr lang="en-US" dirty="0" err="1"/>
              <a:t>GeoTech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5B7634-ADBA-124F-B8CA-431F07F18D44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/>
          </a:p>
        </p:txBody>
      </p:sp>
      <p:pic>
        <p:nvPicPr>
          <p:cNvPr id="27" name="Picture 26" descr="Diagram, map&#10;&#10;Description automatically generated">
            <a:extLst>
              <a:ext uri="{FF2B5EF4-FFF2-40B4-BE49-F238E27FC236}">
                <a16:creationId xmlns:a16="http://schemas.microsoft.com/office/drawing/2014/main" id="{D88BED56-D2F1-64D3-82DC-646108DCD7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449" y="462828"/>
            <a:ext cx="7595685" cy="586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239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05" y="1374283"/>
            <a:ext cx="1862304" cy="362066"/>
          </a:xfrm>
        </p:spPr>
        <p:txBody>
          <a:bodyPr>
            <a:normAutofit fontScale="90000"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collection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744071-0CE2-7746-9315-22EC28A0F462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9E91F3-E1A0-DB4A-8CD8-D9D1AB0FFB4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/>
              <a:t>MSc </a:t>
            </a:r>
            <a:r>
              <a:rPr lang="en-US" dirty="0" err="1"/>
              <a:t>GeoTech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5B7634-ADBA-124F-B8CA-431F07F18D44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0869F67-CD81-937D-3A8C-2317CFA206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131452"/>
              </p:ext>
            </p:extLst>
          </p:nvPr>
        </p:nvGraphicFramePr>
        <p:xfrm>
          <a:off x="1597891" y="2503056"/>
          <a:ext cx="9217891" cy="3472872"/>
        </p:xfrm>
        <a:graphic>
          <a:graphicData uri="http://schemas.openxmlformats.org/drawingml/2006/table">
            <a:tbl>
              <a:tblPr firstRow="1" firstCol="1" bandRow="1"/>
              <a:tblGrid>
                <a:gridCol w="3396015">
                  <a:extLst>
                    <a:ext uri="{9D8B030D-6E8A-4147-A177-3AD203B41FA5}">
                      <a16:colId xmlns:a16="http://schemas.microsoft.com/office/drawing/2014/main" val="3081538620"/>
                    </a:ext>
                  </a:extLst>
                </a:gridCol>
                <a:gridCol w="5821876">
                  <a:extLst>
                    <a:ext uri="{9D8B030D-6E8A-4147-A177-3AD203B41FA5}">
                      <a16:colId xmlns:a16="http://schemas.microsoft.com/office/drawing/2014/main" val="1343370588"/>
                    </a:ext>
                  </a:extLst>
                </a:gridCol>
              </a:tblGrid>
              <a:tr h="26195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 type</a:t>
                      </a:r>
                      <a:endParaRPr lang="en-US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Source  </a:t>
                      </a:r>
                      <a:endParaRPr lang="en-US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16065"/>
                  </a:ext>
                </a:extLst>
              </a:tr>
              <a:tr h="26195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Landsat 8 imagery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USGS official website (www.earthexplorer.usgs.gov) </a:t>
                      </a:r>
                      <a:endParaRPr lang="en-US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8098182"/>
                  </a:ext>
                </a:extLst>
              </a:tr>
              <a:tr h="26195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Study area             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National Boundary</a:t>
                      </a:r>
                      <a:r>
                        <a:rPr lang="en-US" sz="1400" b="1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commission (osgof), Abuja                 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1683739"/>
                  </a:ext>
                </a:extLst>
              </a:tr>
              <a:tr h="5374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Road and Stream Network Dataset                                  </a:t>
                      </a:r>
                      <a:endParaRPr lang="en-US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Office of the surveyor General, (osgof) Abuja   (OSGOF, n.d.) 2022          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795927"/>
                  </a:ext>
                </a:extLst>
              </a:tr>
              <a:tr h="5374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Digital Elevation Model (DEM)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Shuttle Radar Topography Mission USGS official website (www.earthexplorer.usgs.gov) </a:t>
                      </a:r>
                      <a:endParaRPr lang="en-US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2722964"/>
                  </a:ext>
                </a:extLst>
              </a:tr>
              <a:tr h="5374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Geological Map of Nigeria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Nigerian Geological Survey Agency (“Geological Maps,” n.d.) 2022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1757896"/>
                  </a:ext>
                </a:extLst>
              </a:tr>
              <a:tr h="26195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Criteria data for AHP weighting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Literature review: (Goepel, 2018)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8939249"/>
                  </a:ext>
                </a:extLst>
              </a:tr>
              <a:tr h="81285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Existing right of way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Geomatics section Shell petroleum development company (</a:t>
                      </a:r>
                      <a:r>
                        <a:rPr lang="en-US" sz="1400" i="1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SPDC – The Shell Petroleum Development Company of Nigeria | Shell Nigeria</a:t>
                      </a:r>
                      <a:r>
                        <a:rPr lang="en-US" sz="14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2021)</a:t>
                      </a:r>
                      <a:endParaRPr lang="en-US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89941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3548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05" y="1374283"/>
            <a:ext cx="1843831" cy="362066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analysis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744071-0CE2-7746-9315-22EC28A0F462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9E91F3-E1A0-DB4A-8CD8-D9D1AB0FFB4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/>
              <a:t>MSc </a:t>
            </a:r>
            <a:r>
              <a:rPr lang="en-US" dirty="0" err="1"/>
              <a:t>GeoTech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5B7634-ADBA-124F-B8CA-431F07F18D44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3899A7-4C9C-0BEE-22A3-AAAD0B4F7B99}"/>
              </a:ext>
            </a:extLst>
          </p:cNvPr>
          <p:cNvSpPr txBox="1"/>
          <p:nvPr/>
        </p:nvSpPr>
        <p:spPr>
          <a:xfrm>
            <a:off x="971550" y="2314813"/>
            <a:ext cx="27255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bg1"/>
                </a:solidFill>
              </a:rPr>
              <a:t>Digital Elevation Model (DEM)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E52B19-C085-9242-1C72-B5CC00EF5A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507" y="752590"/>
            <a:ext cx="7380943" cy="570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184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05" y="1374283"/>
            <a:ext cx="2993847" cy="362066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Analysis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744071-0CE2-7746-9315-22EC28A0F462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9E91F3-E1A0-DB4A-8CD8-D9D1AB0FFB4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/>
              <a:t>MSc </a:t>
            </a:r>
            <a:r>
              <a:rPr lang="en-US" dirty="0" err="1"/>
              <a:t>GeoTech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5B7634-ADBA-124F-B8CA-431F07F18D44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3899A7-4C9C-0BEE-22A3-AAAD0B4F7B99}"/>
              </a:ext>
            </a:extLst>
          </p:cNvPr>
          <p:cNvSpPr txBox="1"/>
          <p:nvPr/>
        </p:nvSpPr>
        <p:spPr>
          <a:xfrm>
            <a:off x="1132765" y="2247272"/>
            <a:ext cx="26625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Land-use of the Study Area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469D0B-0908-797B-8CAA-5925ED162F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710" y="576496"/>
            <a:ext cx="7448585" cy="575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437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05" y="1374283"/>
            <a:ext cx="2993847" cy="362066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Analysis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744071-0CE2-7746-9315-22EC28A0F462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9E91F3-E1A0-DB4A-8CD8-D9D1AB0FFB4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/>
              <a:t>MSc </a:t>
            </a:r>
            <a:r>
              <a:rPr lang="en-US" dirty="0" err="1"/>
              <a:t>GeoTech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5B7634-ADBA-124F-B8CA-431F07F18D44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3899A7-4C9C-0BEE-22A3-AAAD0B4F7B99}"/>
              </a:ext>
            </a:extLst>
          </p:cNvPr>
          <p:cNvSpPr txBox="1"/>
          <p:nvPr/>
        </p:nvSpPr>
        <p:spPr>
          <a:xfrm>
            <a:off x="1132765" y="2247272"/>
            <a:ext cx="26625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Geological Map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588C13-0D29-7D6A-1E6B-AA02797D66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052" y="577272"/>
            <a:ext cx="7380943" cy="570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732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05" y="1374283"/>
            <a:ext cx="2993847" cy="362066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Analysis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744071-0CE2-7746-9315-22EC28A0F462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9E91F3-E1A0-DB4A-8CD8-D9D1AB0FFB4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/>
              <a:t>MSc </a:t>
            </a:r>
            <a:r>
              <a:rPr lang="en-US" dirty="0" err="1"/>
              <a:t>GeoTech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5B7634-ADBA-124F-B8CA-431F07F18D44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3899A7-4C9C-0BEE-22A3-AAAD0B4F7B99}"/>
              </a:ext>
            </a:extLst>
          </p:cNvPr>
          <p:cNvSpPr txBox="1"/>
          <p:nvPr/>
        </p:nvSpPr>
        <p:spPr>
          <a:xfrm>
            <a:off x="1132765" y="2247272"/>
            <a:ext cx="26625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Existing right of way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9BD9F7-FBEC-5E5A-B857-61FA061F7E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701" y="540432"/>
            <a:ext cx="7476294" cy="5777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717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05" y="1374283"/>
            <a:ext cx="2993847" cy="362066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Analysis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744071-0CE2-7746-9315-22EC28A0F462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9E91F3-E1A0-DB4A-8CD8-D9D1AB0FFB4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/>
              <a:t>MSc </a:t>
            </a:r>
            <a:r>
              <a:rPr lang="en-US" dirty="0" err="1"/>
              <a:t>GeoTech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5B7634-ADBA-124F-B8CA-431F07F18D44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3899A7-4C9C-0BEE-22A3-AAAD0B4F7B99}"/>
              </a:ext>
            </a:extLst>
          </p:cNvPr>
          <p:cNvSpPr txBox="1"/>
          <p:nvPr/>
        </p:nvSpPr>
        <p:spPr>
          <a:xfrm>
            <a:off x="1132765" y="2247272"/>
            <a:ext cx="317253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Criteria data for AHP weighting</a:t>
            </a:r>
            <a:endParaRPr lang="en-US" sz="1400" dirty="0">
              <a:solidFill>
                <a:schemeClr val="bg1"/>
              </a:solidFill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7C363DA9-87DF-03C2-5F69-0C2F2A63E0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709517"/>
              </p:ext>
            </p:extLst>
          </p:nvPr>
        </p:nvGraphicFramePr>
        <p:xfrm>
          <a:off x="4305300" y="1374284"/>
          <a:ext cx="6575136" cy="1913862"/>
        </p:xfrm>
        <a:graphic>
          <a:graphicData uri="http://schemas.openxmlformats.org/drawingml/2006/table">
            <a:tbl>
              <a:tblPr firstRow="1" firstCol="1" bandRow="1"/>
              <a:tblGrid>
                <a:gridCol w="694784">
                  <a:extLst>
                    <a:ext uri="{9D8B030D-6E8A-4147-A177-3AD203B41FA5}">
                      <a16:colId xmlns:a16="http://schemas.microsoft.com/office/drawing/2014/main" val="1978844944"/>
                    </a:ext>
                  </a:extLst>
                </a:gridCol>
                <a:gridCol w="1694065">
                  <a:extLst>
                    <a:ext uri="{9D8B030D-6E8A-4147-A177-3AD203B41FA5}">
                      <a16:colId xmlns:a16="http://schemas.microsoft.com/office/drawing/2014/main" val="3161012016"/>
                    </a:ext>
                  </a:extLst>
                </a:gridCol>
                <a:gridCol w="4186287">
                  <a:extLst>
                    <a:ext uri="{9D8B030D-6E8A-4147-A177-3AD203B41FA5}">
                      <a16:colId xmlns:a16="http://schemas.microsoft.com/office/drawing/2014/main" val="4217066424"/>
                    </a:ext>
                  </a:extLst>
                </a:gridCol>
              </a:tblGrid>
              <a:tr h="25191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S/N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Factor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Sources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5257940"/>
                  </a:ext>
                </a:extLst>
              </a:tr>
              <a:tr h="25191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Environmental</a:t>
                      </a:r>
                      <a:endParaRPr lang="en-US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1028700" algn="l"/>
                        </a:tabLst>
                      </a:pPr>
                      <a:r>
                        <a:rPr lang="en-US" sz="14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Balogun (A.-L. Balogun et al., n.d.)</a:t>
                      </a:r>
                      <a:endParaRPr lang="en-US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3083549"/>
                  </a:ext>
                </a:extLst>
              </a:tr>
              <a:tr h="40240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Engineering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099784"/>
                  </a:ext>
                </a:extLst>
              </a:tr>
              <a:tr h="25191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Socio-cultural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(A. Balogun, Chandio, et al., 2012)</a:t>
                      </a:r>
                      <a:endParaRPr lang="en-US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8138845"/>
                  </a:ext>
                </a:extLst>
              </a:tr>
              <a:tr h="25191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Manmade</a:t>
                      </a:r>
                      <a:endParaRPr lang="en-US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(Chakhar &amp; Martel, 2003; Jafari &amp; Zaredar, 2010)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6655840"/>
                  </a:ext>
                </a:extLst>
              </a:tr>
              <a:tr h="25191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Natural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(Antoine et al., 1997)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9872111"/>
                  </a:ext>
                </a:extLst>
              </a:tr>
              <a:tr h="25191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Economical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(Yildirim et al., 2012)</a:t>
                      </a:r>
                      <a:endParaRPr lang="en-US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438549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5619ADC6-41CD-752E-2795-B3C5412A3AFC}"/>
              </a:ext>
            </a:extLst>
          </p:cNvPr>
          <p:cNvSpPr txBox="1"/>
          <p:nvPr/>
        </p:nvSpPr>
        <p:spPr>
          <a:xfrm>
            <a:off x="4105563" y="1073956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Main criteria for pipeline routing project in Nigeria</a:t>
            </a:r>
            <a:endParaRPr lang="en-US" sz="1400" dirty="0">
              <a:solidFill>
                <a:schemeClr val="bg1"/>
              </a:solidFill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450C79B5-079D-67CE-5615-3EA5C8FD78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532330"/>
              </p:ext>
            </p:extLst>
          </p:nvPr>
        </p:nvGraphicFramePr>
        <p:xfrm>
          <a:off x="4305300" y="3978939"/>
          <a:ext cx="6575136" cy="1913863"/>
        </p:xfrm>
        <a:graphic>
          <a:graphicData uri="http://schemas.openxmlformats.org/drawingml/2006/table">
            <a:tbl>
              <a:tblPr firstRow="1" firstCol="1" bandRow="1"/>
              <a:tblGrid>
                <a:gridCol w="1282700">
                  <a:extLst>
                    <a:ext uri="{9D8B030D-6E8A-4147-A177-3AD203B41FA5}">
                      <a16:colId xmlns:a16="http://schemas.microsoft.com/office/drawing/2014/main" val="655470631"/>
                    </a:ext>
                  </a:extLst>
                </a:gridCol>
                <a:gridCol w="1804449">
                  <a:extLst>
                    <a:ext uri="{9D8B030D-6E8A-4147-A177-3AD203B41FA5}">
                      <a16:colId xmlns:a16="http://schemas.microsoft.com/office/drawing/2014/main" val="64737887"/>
                    </a:ext>
                  </a:extLst>
                </a:gridCol>
                <a:gridCol w="3487987">
                  <a:extLst>
                    <a:ext uri="{9D8B030D-6E8A-4147-A177-3AD203B41FA5}">
                      <a16:colId xmlns:a16="http://schemas.microsoft.com/office/drawing/2014/main" val="128148247"/>
                    </a:ext>
                  </a:extLst>
                </a:gridCol>
              </a:tblGrid>
              <a:tr h="31498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Criteria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Sub-criteria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 sub-criteria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1297860"/>
                  </a:ext>
                </a:extLst>
              </a:tr>
              <a:tr h="6539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Environmental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Land use, Land cover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Forest, builtup, cropland, waterbody, Bareland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2815824"/>
                  </a:ext>
                </a:extLst>
              </a:tr>
              <a:tr h="31498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Engineering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slope</a:t>
                      </a:r>
                      <a:endParaRPr lang="en-US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Steep slope. Gentle slope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4007694"/>
                  </a:ext>
                </a:extLst>
              </a:tr>
              <a:tr h="31498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 made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Roads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Double lane, single lane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0163932"/>
                  </a:ext>
                </a:extLst>
              </a:tr>
              <a:tr h="31498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Natural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Geology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 shale, ash, </a:t>
                      </a:r>
                      <a:r>
                        <a:rPr lang="en-US" sz="1400" kern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cenozoic</a:t>
                      </a:r>
                      <a:endParaRPr lang="en-US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7426847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E2E5C37B-41A8-1505-C0A3-FB151BA02384}"/>
              </a:ext>
            </a:extLst>
          </p:cNvPr>
          <p:cNvSpPr txBox="1"/>
          <p:nvPr/>
        </p:nvSpPr>
        <p:spPr>
          <a:xfrm>
            <a:off x="4230255" y="3645180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List of criteria influencing optimal pipeline route selection.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26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05" y="1374283"/>
            <a:ext cx="2725500" cy="362066"/>
          </a:xfrm>
        </p:spPr>
        <p:txBody>
          <a:bodyPr>
            <a:normAutofit fontScale="90000"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Results and Discussion</a:t>
            </a:r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744071-0CE2-7746-9315-22EC28A0F462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9E91F3-E1A0-DB4A-8CD8-D9D1AB0FFB4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/>
              <a:t>MSc </a:t>
            </a:r>
            <a:r>
              <a:rPr lang="en-US" dirty="0" err="1"/>
              <a:t>GeoTech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5B7634-ADBA-124F-B8CA-431F07F18D44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3899A7-4C9C-0BEE-22A3-AAAD0B4F7B99}"/>
              </a:ext>
            </a:extLst>
          </p:cNvPr>
          <p:cNvSpPr txBox="1"/>
          <p:nvPr/>
        </p:nvSpPr>
        <p:spPr>
          <a:xfrm>
            <a:off x="971550" y="2314813"/>
            <a:ext cx="27255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bg1"/>
                </a:solidFill>
              </a:rPr>
              <a:t>Slope Layer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E15E061-D3C4-6C88-B5EB-AE98EFBE1E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554663"/>
              </p:ext>
            </p:extLst>
          </p:nvPr>
        </p:nvGraphicFramePr>
        <p:xfrm>
          <a:off x="259715" y="3980873"/>
          <a:ext cx="4515485" cy="1150434"/>
        </p:xfrm>
        <a:graphic>
          <a:graphicData uri="http://schemas.openxmlformats.org/drawingml/2006/table">
            <a:tbl>
              <a:tblPr firstRow="1" firstCol="1" bandRow="1"/>
              <a:tblGrid>
                <a:gridCol w="763962">
                  <a:extLst>
                    <a:ext uri="{9D8B030D-6E8A-4147-A177-3AD203B41FA5}">
                      <a16:colId xmlns:a16="http://schemas.microsoft.com/office/drawing/2014/main" val="1529419617"/>
                    </a:ext>
                  </a:extLst>
                </a:gridCol>
                <a:gridCol w="2245706">
                  <a:extLst>
                    <a:ext uri="{9D8B030D-6E8A-4147-A177-3AD203B41FA5}">
                      <a16:colId xmlns:a16="http://schemas.microsoft.com/office/drawing/2014/main" val="960563697"/>
                    </a:ext>
                  </a:extLst>
                </a:gridCol>
                <a:gridCol w="1505817">
                  <a:extLst>
                    <a:ext uri="{9D8B030D-6E8A-4147-A177-3AD203B41FA5}">
                      <a16:colId xmlns:a16="http://schemas.microsoft.com/office/drawing/2014/main" val="1097396536"/>
                    </a:ext>
                  </a:extLst>
                </a:gridCol>
              </a:tblGrid>
              <a:tr h="1928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ker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Ranking</a:t>
                      </a:r>
                      <a:endParaRPr lang="en-US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ker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Corridor Constraint</a:t>
                      </a:r>
                      <a:endParaRPr lang="en-US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ker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Corridor Suitability</a:t>
                      </a:r>
                      <a:endParaRPr lang="en-US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7014811"/>
                  </a:ext>
                </a:extLst>
              </a:tr>
              <a:tr h="1928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ker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Very Low</a:t>
                      </a:r>
                      <a:endParaRPr lang="en-US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Very High</a:t>
                      </a:r>
                      <a:endParaRPr lang="en-US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0151639"/>
                  </a:ext>
                </a:extLst>
              </a:tr>
              <a:tr h="18594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ker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Low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High</a:t>
                      </a:r>
                      <a:endParaRPr lang="en-US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333927"/>
                  </a:ext>
                </a:extLst>
              </a:tr>
              <a:tr h="1928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ker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Medium</a:t>
                      </a:r>
                      <a:endParaRPr lang="en-US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Medium</a:t>
                      </a:r>
                      <a:endParaRPr lang="en-US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3436267"/>
                  </a:ext>
                </a:extLst>
              </a:tr>
              <a:tr h="1928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ker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High</a:t>
                      </a:r>
                      <a:endParaRPr lang="en-US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Low</a:t>
                      </a:r>
                      <a:endParaRPr lang="en-US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4228404"/>
                  </a:ext>
                </a:extLst>
              </a:tr>
              <a:tr h="1928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ker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Very High</a:t>
                      </a:r>
                      <a:endParaRPr lang="en-US" sz="11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Very Low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6337258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A31C528E-AF8F-9A26-BAC7-34FC251CEAD7}"/>
              </a:ext>
            </a:extLst>
          </p:cNvPr>
          <p:cNvSpPr txBox="1"/>
          <p:nvPr/>
        </p:nvSpPr>
        <p:spPr>
          <a:xfrm>
            <a:off x="259715" y="3519208"/>
            <a:ext cx="47516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Unified scale for constraints and suitability ranking (modified from (</a:t>
            </a:r>
            <a:r>
              <a:rPr lang="en-US" sz="1200" dirty="0" err="1">
                <a:solidFill>
                  <a:schemeClr val="bg1"/>
                </a:solidFill>
              </a:rPr>
              <a:t>Gilbrook</a:t>
            </a:r>
            <a:r>
              <a:rPr lang="en-US" sz="1200" dirty="0">
                <a:solidFill>
                  <a:schemeClr val="bg1"/>
                </a:solidFill>
              </a:rPr>
              <a:t>, 1998)).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10FB580-7920-47DD-E475-B4F6D0A3AC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664" y="432173"/>
            <a:ext cx="7096576" cy="548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65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05" y="1374283"/>
            <a:ext cx="2725500" cy="362066"/>
          </a:xfrm>
        </p:spPr>
        <p:txBody>
          <a:bodyPr>
            <a:normAutofit fontScale="90000"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Results and Discussion</a:t>
            </a:r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744071-0CE2-7746-9315-22EC28A0F462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9E91F3-E1A0-DB4A-8CD8-D9D1AB0FFB4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/>
              <a:t>MSc </a:t>
            </a:r>
            <a:r>
              <a:rPr lang="en-US" dirty="0" err="1"/>
              <a:t>GeoTech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5B7634-ADBA-124F-B8CA-431F07F18D44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3899A7-4C9C-0BEE-22A3-AAAD0B4F7B99}"/>
              </a:ext>
            </a:extLst>
          </p:cNvPr>
          <p:cNvSpPr txBox="1"/>
          <p:nvPr/>
        </p:nvSpPr>
        <p:spPr>
          <a:xfrm>
            <a:off x="5834028" y="1229546"/>
            <a:ext cx="27255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bg1"/>
                </a:solidFill>
              </a:rPr>
              <a:t>Linear Infrastructures (Roads and Existing ROW)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D74F0A8-FC4B-7544-9E64-B36A014553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452" y="2046951"/>
            <a:ext cx="5455294" cy="42154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C17D15-955C-3174-4CB2-93B594EAD0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54" y="2038054"/>
            <a:ext cx="5466808" cy="422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28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8617" y="5902036"/>
            <a:ext cx="2725500" cy="362066"/>
          </a:xfrm>
        </p:spPr>
        <p:txBody>
          <a:bodyPr>
            <a:normAutofit fontScale="90000"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8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Weights from AHP model</a:t>
            </a:r>
            <a:endParaRPr lang="en-US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744071-0CE2-7746-9315-22EC28A0F462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9E91F3-E1A0-DB4A-8CD8-D9D1AB0FFB4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/>
              <a:t>MSc </a:t>
            </a:r>
            <a:r>
              <a:rPr lang="en-US" dirty="0" err="1"/>
              <a:t>GeoTech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5B7634-ADBA-124F-B8CA-431F07F18D44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665EB39-AF57-5264-F0DF-5AF5664B2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48" y="2181934"/>
            <a:ext cx="4465780" cy="37201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BE78C1B-DA21-B339-F39C-AC889F592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38" y="1934485"/>
            <a:ext cx="1969179" cy="313361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E641A0A-E0F2-DF07-3968-23A373F2B7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1236" y="1992097"/>
            <a:ext cx="3153435" cy="237393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E568432-143F-960B-E0DF-B54E16ED73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6401" y="2223195"/>
            <a:ext cx="1377815" cy="206062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72609BB3-A6DD-312A-B405-C4F9481B976A}"/>
              </a:ext>
            </a:extLst>
          </p:cNvPr>
          <p:cNvSpPr txBox="1"/>
          <p:nvPr/>
        </p:nvSpPr>
        <p:spPr>
          <a:xfrm>
            <a:off x="1233170" y="5741231"/>
            <a:ext cx="18820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AHP for LCP Model 1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4C3B5A9-2AD6-DF6D-7819-ADB667E83BE8}"/>
              </a:ext>
            </a:extLst>
          </p:cNvPr>
          <p:cNvSpPr txBox="1"/>
          <p:nvPr/>
        </p:nvSpPr>
        <p:spPr>
          <a:xfrm>
            <a:off x="5284195" y="5054335"/>
            <a:ext cx="14569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Criteria bar chat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70D6C38-6E22-0C58-1A81-E0668946A9EB}"/>
              </a:ext>
            </a:extLst>
          </p:cNvPr>
          <p:cNvSpPr txBox="1"/>
          <p:nvPr/>
        </p:nvSpPr>
        <p:spPr>
          <a:xfrm>
            <a:off x="8308109" y="4482851"/>
            <a:ext cx="16717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Consistency matrix 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BC0760D-61B3-1BCB-6790-940806A8125B}"/>
              </a:ext>
            </a:extLst>
          </p:cNvPr>
          <p:cNvSpPr txBox="1"/>
          <p:nvPr/>
        </p:nvSpPr>
        <p:spPr>
          <a:xfrm>
            <a:off x="10603932" y="4482851"/>
            <a:ext cx="14973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Criteria Weights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EC79BE9-3EFA-BD27-E6B3-F232D8C2899F}"/>
              </a:ext>
            </a:extLst>
          </p:cNvPr>
          <p:cNvSpPr txBox="1"/>
          <p:nvPr/>
        </p:nvSpPr>
        <p:spPr>
          <a:xfrm>
            <a:off x="498763" y="1412844"/>
            <a:ext cx="32789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bg1"/>
                </a:solidFill>
              </a:rPr>
              <a:t>Results </a:t>
            </a:r>
            <a:r>
              <a:rPr lang="en-US" sz="1600" b="1" dirty="0">
                <a:solidFill>
                  <a:schemeClr val="bg1"/>
                </a:solidFill>
              </a:rPr>
              <a:t>and</a:t>
            </a:r>
            <a:r>
              <a:rPr lang="en-US" b="1" dirty="0">
                <a:solidFill>
                  <a:schemeClr val="bg1"/>
                </a:solidFill>
              </a:rPr>
              <a:t> Discussion</a:t>
            </a:r>
          </a:p>
        </p:txBody>
      </p:sp>
    </p:spTree>
    <p:extLst>
      <p:ext uri="{BB962C8B-B14F-4D97-AF65-F5344CB8AC3E}">
        <p14:creationId xmlns:p14="http://schemas.microsoft.com/office/powerpoint/2010/main" val="3205119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7587" y="5895119"/>
            <a:ext cx="2725500" cy="362066"/>
          </a:xfrm>
        </p:spPr>
        <p:txBody>
          <a:bodyPr>
            <a:normAutofit fontScale="90000"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Weights from AHP model</a:t>
            </a:r>
            <a:endParaRPr lang="en-US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744071-0CE2-7746-9315-22EC28A0F462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9E91F3-E1A0-DB4A-8CD8-D9D1AB0FFB4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/>
              <a:t>MSc </a:t>
            </a:r>
            <a:r>
              <a:rPr lang="en-US" dirty="0" err="1"/>
              <a:t>GeoTech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5B7634-ADBA-124F-B8CA-431F07F18D44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609BB3-A6DD-312A-B405-C4F9481B976A}"/>
              </a:ext>
            </a:extLst>
          </p:cNvPr>
          <p:cNvSpPr txBox="1"/>
          <p:nvPr/>
        </p:nvSpPr>
        <p:spPr>
          <a:xfrm>
            <a:off x="1233170" y="5741231"/>
            <a:ext cx="18820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AHP for LCP Model 2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4C3B5A9-2AD6-DF6D-7819-ADB667E83BE8}"/>
              </a:ext>
            </a:extLst>
          </p:cNvPr>
          <p:cNvSpPr txBox="1"/>
          <p:nvPr/>
        </p:nvSpPr>
        <p:spPr>
          <a:xfrm>
            <a:off x="5284195" y="5054335"/>
            <a:ext cx="14569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Criteria bar chat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70D6C38-6E22-0C58-1A81-E0668946A9EB}"/>
              </a:ext>
            </a:extLst>
          </p:cNvPr>
          <p:cNvSpPr txBox="1"/>
          <p:nvPr/>
        </p:nvSpPr>
        <p:spPr>
          <a:xfrm>
            <a:off x="8308109" y="4482851"/>
            <a:ext cx="16717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Consistency matrix 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BC0760D-61B3-1BCB-6790-940806A8125B}"/>
              </a:ext>
            </a:extLst>
          </p:cNvPr>
          <p:cNvSpPr txBox="1"/>
          <p:nvPr/>
        </p:nvSpPr>
        <p:spPr>
          <a:xfrm>
            <a:off x="10603932" y="4482851"/>
            <a:ext cx="14973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Criteria Weights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F92FE6-D8F9-DA9A-F488-DE6A3370C5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38" y="2067227"/>
            <a:ext cx="4569416" cy="37606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4AF052-3362-04BC-46A2-8D7A9E483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212" y="1790558"/>
            <a:ext cx="2417566" cy="31693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277AE8-AF1F-A160-2587-61E5D1D827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9836" y="1930399"/>
            <a:ext cx="3060668" cy="253628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16CD754-77BD-369A-E5E2-54D1D206A5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605" y="1930399"/>
            <a:ext cx="1141129" cy="235981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63E05BD-19D6-886A-07C4-A3F0D863E437}"/>
              </a:ext>
            </a:extLst>
          </p:cNvPr>
          <p:cNvSpPr txBox="1"/>
          <p:nvPr/>
        </p:nvSpPr>
        <p:spPr>
          <a:xfrm>
            <a:off x="971550" y="1445733"/>
            <a:ext cx="29908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Results and Discussion</a:t>
            </a:r>
          </a:p>
        </p:txBody>
      </p:sp>
    </p:spTree>
    <p:extLst>
      <p:ext uri="{BB962C8B-B14F-4D97-AF65-F5344CB8AC3E}">
        <p14:creationId xmlns:p14="http://schemas.microsoft.com/office/powerpoint/2010/main" val="2287853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05" y="1374283"/>
            <a:ext cx="2725500" cy="362066"/>
          </a:xfrm>
        </p:spPr>
        <p:txBody>
          <a:bodyPr>
            <a:normAutofit fontScale="90000"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Results and Discussion</a:t>
            </a:r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744071-0CE2-7746-9315-22EC28A0F462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9E91F3-E1A0-DB4A-8CD8-D9D1AB0FFB4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/>
              <a:t>MSc </a:t>
            </a:r>
            <a:r>
              <a:rPr lang="en-US" dirty="0" err="1"/>
              <a:t>GeoTech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5B7634-ADBA-124F-B8CA-431F07F18D44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3899A7-4C9C-0BEE-22A3-AAAD0B4F7B99}"/>
              </a:ext>
            </a:extLst>
          </p:cNvPr>
          <p:cNvSpPr txBox="1"/>
          <p:nvPr/>
        </p:nvSpPr>
        <p:spPr>
          <a:xfrm>
            <a:off x="971550" y="2314813"/>
            <a:ext cx="27255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bg1"/>
                </a:solidFill>
              </a:rPr>
              <a:t>Discrete cost map (cost surface)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4E9D37-7FE3-F150-6709-317D13D2F1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507" y="752590"/>
            <a:ext cx="7380943" cy="570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2016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05" y="1374283"/>
            <a:ext cx="2725500" cy="362066"/>
          </a:xfrm>
        </p:spPr>
        <p:txBody>
          <a:bodyPr>
            <a:normAutofit fontScale="90000"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Results and Discussion</a:t>
            </a:r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744071-0CE2-7746-9315-22EC28A0F462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9E91F3-E1A0-DB4A-8CD8-D9D1AB0FFB4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/>
              <a:t>MSc </a:t>
            </a:r>
            <a:r>
              <a:rPr lang="en-US" dirty="0" err="1"/>
              <a:t>GeoTech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5B7634-ADBA-124F-B8CA-431F07F18D44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3899A7-4C9C-0BEE-22A3-AAAD0B4F7B99}"/>
              </a:ext>
            </a:extLst>
          </p:cNvPr>
          <p:cNvSpPr txBox="1"/>
          <p:nvPr/>
        </p:nvSpPr>
        <p:spPr>
          <a:xfrm>
            <a:off x="971550" y="2314813"/>
            <a:ext cx="27255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bg1"/>
                </a:solidFill>
              </a:rPr>
              <a:t>Cost Distance Map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75AF65-B606-03FF-5A15-444B298D5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790" y="549563"/>
            <a:ext cx="7452660" cy="575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5037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05" y="1374283"/>
            <a:ext cx="2725500" cy="362066"/>
          </a:xfrm>
        </p:spPr>
        <p:txBody>
          <a:bodyPr>
            <a:normAutofit fontScale="90000"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Results and Discussion</a:t>
            </a:r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744071-0CE2-7746-9315-22EC28A0F462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9E91F3-E1A0-DB4A-8CD8-D9D1AB0FFB4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/>
              <a:t>MSc </a:t>
            </a:r>
            <a:r>
              <a:rPr lang="en-US" dirty="0" err="1"/>
              <a:t>GeoTech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5B7634-ADBA-124F-B8CA-431F07F18D44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3899A7-4C9C-0BEE-22A3-AAAD0B4F7B99}"/>
              </a:ext>
            </a:extLst>
          </p:cNvPr>
          <p:cNvSpPr txBox="1"/>
          <p:nvPr/>
        </p:nvSpPr>
        <p:spPr>
          <a:xfrm>
            <a:off x="6751781" y="748145"/>
            <a:ext cx="27179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bg1"/>
                </a:solidFill>
              </a:rPr>
              <a:t>Backlink Raster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79EE4FB-95C2-CDFE-C2DD-CAC21ABC08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9659"/>
            <a:ext cx="4884843" cy="159271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A5E1365-9D64-629C-9AC2-7B8693D01499}"/>
              </a:ext>
            </a:extLst>
          </p:cNvPr>
          <p:cNvSpPr txBox="1"/>
          <p:nvPr/>
        </p:nvSpPr>
        <p:spPr>
          <a:xfrm>
            <a:off x="884457" y="4382377"/>
            <a:ext cx="27179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bg1"/>
                </a:solidFill>
              </a:rPr>
              <a:t>Backlink Coding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E7A84E-1D2C-AC5C-0029-1469665D08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843" y="1210569"/>
            <a:ext cx="6628020" cy="512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2506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05" y="1374283"/>
            <a:ext cx="2725500" cy="362066"/>
          </a:xfrm>
        </p:spPr>
        <p:txBody>
          <a:bodyPr>
            <a:normAutofit fontScale="90000"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Results and Discussion</a:t>
            </a:r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744071-0CE2-7746-9315-22EC28A0F462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9E91F3-E1A0-DB4A-8CD8-D9D1AB0FFB4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/>
              <a:t>MSc </a:t>
            </a:r>
            <a:r>
              <a:rPr lang="en-US" dirty="0" err="1"/>
              <a:t>GeoTech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5B7634-ADBA-124F-B8CA-431F07F18D44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3899A7-4C9C-0BEE-22A3-AAAD0B4F7B99}"/>
              </a:ext>
            </a:extLst>
          </p:cNvPr>
          <p:cNvSpPr txBox="1"/>
          <p:nvPr/>
        </p:nvSpPr>
        <p:spPr>
          <a:xfrm>
            <a:off x="807005" y="2321734"/>
            <a:ext cx="27179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bg1"/>
                </a:solidFill>
              </a:rPr>
              <a:t>Least Cost Path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A34EA9A-9FAC-C324-1D9B-C4D1221A19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601" y="558800"/>
            <a:ext cx="7428754" cy="574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4464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05" y="1374283"/>
            <a:ext cx="2725500" cy="362066"/>
          </a:xfrm>
        </p:spPr>
        <p:txBody>
          <a:bodyPr>
            <a:normAutofit fontScale="90000"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Results and Discussion</a:t>
            </a:r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744071-0CE2-7746-9315-22EC28A0F462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9E91F3-E1A0-DB4A-8CD8-D9D1AB0FFB4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/>
              <a:t>MSc </a:t>
            </a:r>
            <a:r>
              <a:rPr lang="en-US" dirty="0" err="1"/>
              <a:t>GeoTech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5B7634-ADBA-124F-B8CA-431F07F18D44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3899A7-4C9C-0BEE-22A3-AAAD0B4F7B99}"/>
              </a:ext>
            </a:extLst>
          </p:cNvPr>
          <p:cNvSpPr txBox="1"/>
          <p:nvPr/>
        </p:nvSpPr>
        <p:spPr>
          <a:xfrm>
            <a:off x="807005" y="2321734"/>
            <a:ext cx="27179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bg1"/>
                </a:solidFill>
              </a:rPr>
              <a:t>Least Cost Path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0347712-3B8D-CE0D-348B-5E36A90FD0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682852"/>
              </p:ext>
            </p:extLst>
          </p:nvPr>
        </p:nvGraphicFramePr>
        <p:xfrm>
          <a:off x="3805383" y="1428574"/>
          <a:ext cx="6585526" cy="1794556"/>
        </p:xfrm>
        <a:graphic>
          <a:graphicData uri="http://schemas.openxmlformats.org/drawingml/2006/table">
            <a:tbl>
              <a:tblPr firstRow="1" firstCol="1" bandRow="1"/>
              <a:tblGrid>
                <a:gridCol w="1893955">
                  <a:extLst>
                    <a:ext uri="{9D8B030D-6E8A-4147-A177-3AD203B41FA5}">
                      <a16:colId xmlns:a16="http://schemas.microsoft.com/office/drawing/2014/main" val="3879592052"/>
                    </a:ext>
                  </a:extLst>
                </a:gridCol>
                <a:gridCol w="1497414">
                  <a:extLst>
                    <a:ext uri="{9D8B030D-6E8A-4147-A177-3AD203B41FA5}">
                      <a16:colId xmlns:a16="http://schemas.microsoft.com/office/drawing/2014/main" val="4241760327"/>
                    </a:ext>
                  </a:extLst>
                </a:gridCol>
                <a:gridCol w="1547423">
                  <a:extLst>
                    <a:ext uri="{9D8B030D-6E8A-4147-A177-3AD203B41FA5}">
                      <a16:colId xmlns:a16="http://schemas.microsoft.com/office/drawing/2014/main" val="2652978095"/>
                    </a:ext>
                  </a:extLst>
                </a:gridCol>
                <a:gridCol w="1646734">
                  <a:extLst>
                    <a:ext uri="{9D8B030D-6E8A-4147-A177-3AD203B41FA5}">
                      <a16:colId xmlns:a16="http://schemas.microsoft.com/office/drawing/2014/main" val="2802437500"/>
                    </a:ext>
                  </a:extLst>
                </a:gridCol>
              </a:tblGrid>
              <a:tr h="33853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Costs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Existing ROW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Optimal Route 1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Optimal Route 2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9778073"/>
                  </a:ext>
                </a:extLst>
              </a:tr>
              <a:tr h="33853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Lengths (km)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22.42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21.78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3464081"/>
                  </a:ext>
                </a:extLst>
              </a:tr>
              <a:tr h="33853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of River crossings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1700962"/>
                  </a:ext>
                </a:extLst>
              </a:tr>
              <a:tr h="33853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of Road crossings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8531356"/>
                  </a:ext>
                </a:extLst>
              </a:tr>
              <a:tr h="33853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 of pipeline crossings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535560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13AC053-381C-0589-CBD8-D67862923AF6}"/>
              </a:ext>
            </a:extLst>
          </p:cNvPr>
          <p:cNvSpPr txBox="1"/>
          <p:nvPr/>
        </p:nvSpPr>
        <p:spPr>
          <a:xfrm>
            <a:off x="3805383" y="1097284"/>
            <a:ext cx="29186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en-US" sz="1400" i="0" kern="1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Comparison of the alternative routes</a:t>
            </a:r>
            <a:endParaRPr lang="en-US" sz="1400" i="1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3569D56A-5EE3-AA1E-9D87-AE2627E0F5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622411"/>
              </p:ext>
            </p:extLst>
          </p:nvPr>
        </p:nvGraphicFramePr>
        <p:xfrm>
          <a:off x="3532505" y="4248727"/>
          <a:ext cx="7190914" cy="1139841"/>
        </p:xfrm>
        <a:graphic>
          <a:graphicData uri="http://schemas.openxmlformats.org/drawingml/2006/table">
            <a:tbl>
              <a:tblPr firstRow="1" firstCol="1" bandRow="1"/>
              <a:tblGrid>
                <a:gridCol w="1523551">
                  <a:extLst>
                    <a:ext uri="{9D8B030D-6E8A-4147-A177-3AD203B41FA5}">
                      <a16:colId xmlns:a16="http://schemas.microsoft.com/office/drawing/2014/main" val="1705773257"/>
                    </a:ext>
                  </a:extLst>
                </a:gridCol>
                <a:gridCol w="1390926">
                  <a:extLst>
                    <a:ext uri="{9D8B030D-6E8A-4147-A177-3AD203B41FA5}">
                      <a16:colId xmlns:a16="http://schemas.microsoft.com/office/drawing/2014/main" val="2195758665"/>
                    </a:ext>
                  </a:extLst>
                </a:gridCol>
                <a:gridCol w="1555426">
                  <a:extLst>
                    <a:ext uri="{9D8B030D-6E8A-4147-A177-3AD203B41FA5}">
                      <a16:colId xmlns:a16="http://schemas.microsoft.com/office/drawing/2014/main" val="3032020461"/>
                    </a:ext>
                  </a:extLst>
                </a:gridCol>
                <a:gridCol w="1375887">
                  <a:extLst>
                    <a:ext uri="{9D8B030D-6E8A-4147-A177-3AD203B41FA5}">
                      <a16:colId xmlns:a16="http://schemas.microsoft.com/office/drawing/2014/main" val="2893918253"/>
                    </a:ext>
                  </a:extLst>
                </a:gridCol>
                <a:gridCol w="1345124">
                  <a:extLst>
                    <a:ext uri="{9D8B030D-6E8A-4147-A177-3AD203B41FA5}">
                      <a16:colId xmlns:a16="http://schemas.microsoft.com/office/drawing/2014/main" val="2743881908"/>
                    </a:ext>
                  </a:extLst>
                </a:gridCol>
              </a:tblGrid>
              <a:tr h="6118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Optimal Route 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Alternatives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Accumulated </a:t>
                      </a:r>
                      <a:endParaRPr lang="en-US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Cost Distance</a:t>
                      </a:r>
                      <a:endParaRPr lang="en-US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Pipeline Length (km)</a:t>
                      </a:r>
                      <a:endParaRPr lang="en-US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Length Diff. from the existing ROW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Percentage(%)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Diff. in Lenght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1793081"/>
                  </a:ext>
                </a:extLst>
              </a:tr>
              <a:tr h="23556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Optimal Route 1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101,970.9219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22.42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5.58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19.92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7305871"/>
                  </a:ext>
                </a:extLst>
              </a:tr>
              <a:tr h="23556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Optimal Route 2</a:t>
                      </a:r>
                      <a:endParaRPr lang="en-US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126,432.3828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21.78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6.22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22.21</a:t>
                      </a:r>
                      <a:endParaRPr lang="en-US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951621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D887AB43-F110-E8D9-A202-85F37B10729A}"/>
              </a:ext>
            </a:extLst>
          </p:cNvPr>
          <p:cNvSpPr txBox="1"/>
          <p:nvPr/>
        </p:nvSpPr>
        <p:spPr>
          <a:xfrm>
            <a:off x="3532505" y="3917439"/>
            <a:ext cx="33435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Costs and lengths of the optimal routes.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8792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22DF8-59D4-D94D-8ED9-F2F319899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05" y="1374283"/>
            <a:ext cx="2725500" cy="362066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Results </a:t>
            </a:r>
            <a:r>
              <a:rPr lang="en-US" sz="1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Validation</a:t>
            </a:r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744071-0CE2-7746-9315-22EC28A0F462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9E91F3-E1A0-DB4A-8CD8-D9D1AB0FFB4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/>
              <a:t>MSc </a:t>
            </a:r>
            <a:r>
              <a:rPr lang="en-US" dirty="0" err="1"/>
              <a:t>GeoTech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5B7634-ADBA-124F-B8CA-431F07F18D44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3899A7-4C9C-0BEE-22A3-AAAD0B4F7B99}"/>
              </a:ext>
            </a:extLst>
          </p:cNvPr>
          <p:cNvSpPr txBox="1"/>
          <p:nvPr/>
        </p:nvSpPr>
        <p:spPr>
          <a:xfrm>
            <a:off x="807005" y="2321734"/>
            <a:ext cx="27179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bg1"/>
                </a:solidFill>
              </a:rPr>
              <a:t>Topo Overlay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4E2809-151D-2F17-1814-2CA95178C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710" y="452581"/>
            <a:ext cx="7345083" cy="567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7362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53F689-2E51-BF4F-AE47-7CEB7CC4C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3691104" cy="610863"/>
          </a:xfrm>
        </p:spPr>
        <p:txBody>
          <a:bodyPr>
            <a:normAutofit/>
          </a:bodyPr>
          <a:lstStyle/>
          <a:p>
            <a:r>
              <a:rPr lang="en-US" sz="2400" dirty="0"/>
              <a:t> Discussion.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F80A9-6337-524E-AC61-32C5AFEE8E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032000" y="2142836"/>
            <a:ext cx="9136252" cy="3692815"/>
          </a:xfrm>
        </p:spPr>
        <p:txBody>
          <a:bodyPr/>
          <a:lstStyle/>
          <a:p>
            <a:pPr marL="400050" indent="-400050">
              <a:buFont typeface="+mj-lt"/>
              <a:buAutoNum type="romanLcPeriod"/>
            </a:pPr>
            <a:r>
              <a:rPr lang="en-US" sz="1400" dirty="0"/>
              <a:t>MCDA-LCP analysis is powerful because it can store geographical data and analyze it more effectively and conveniently than paper maps (</a:t>
            </a:r>
            <a:r>
              <a:rPr lang="en-US" sz="1400" dirty="0" err="1"/>
              <a:t>O’Looney</a:t>
            </a:r>
            <a:r>
              <a:rPr lang="en-US" sz="1400" dirty="0"/>
              <a:t>, 2000; </a:t>
            </a:r>
            <a:r>
              <a:rPr lang="en-US" sz="1400" dirty="0" err="1"/>
              <a:t>Wasi</a:t>
            </a:r>
            <a:r>
              <a:rPr lang="en-US" sz="1400" dirty="0"/>
              <a:t> &amp; Bender, 2004).  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1400" dirty="0"/>
              <a:t>All spatial criteria are combined and analyzed to produce a cost surface for the entire study area. 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1400" dirty="0"/>
              <a:t>Based on the two cost surfaces in this study, the least-cost routing tool performs better than the existing ROW.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1400" dirty="0"/>
              <a:t>The optimal route crosses fewer steep areas, water resources and other significant features, making them more cost-effective, and they have a shorter length than existing routes. 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1400" dirty="0"/>
              <a:t>These are the top priorities during route design. In agreement with previous studies (A. Balogun, Chandio, et al., 2012; A. Balogun, </a:t>
            </a:r>
            <a:r>
              <a:rPr lang="en-US" sz="1400" dirty="0" err="1"/>
              <a:t>Matori</a:t>
            </a:r>
            <a:r>
              <a:rPr lang="en-US" sz="1400" dirty="0"/>
              <a:t>, et al., 2012; A.-L. Balogun et al., n.d.; Volkan  Yildirim &amp; </a:t>
            </a:r>
            <a:r>
              <a:rPr lang="en-US" sz="1400" dirty="0" err="1"/>
              <a:t>Sevket</a:t>
            </a:r>
            <a:r>
              <a:rPr lang="en-US" sz="1400" dirty="0"/>
              <a:t>  </a:t>
            </a:r>
            <a:r>
              <a:rPr lang="en-US" sz="1400" dirty="0" err="1"/>
              <a:t>Bediroglu</a:t>
            </a:r>
            <a:r>
              <a:rPr lang="en-US" sz="1400" dirty="0"/>
              <a:t>, n.d.; Yildirim et al., 2012; Yildirim &amp; </a:t>
            </a:r>
            <a:r>
              <a:rPr lang="en-US" sz="1400" dirty="0" err="1"/>
              <a:t>Bediroglu</a:t>
            </a:r>
            <a:r>
              <a:rPr lang="en-US" sz="1400" dirty="0"/>
              <a:t>, 2019, 2019), 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1400" dirty="0"/>
              <a:t>An integration approaches (RS &amp; GIS) can facilitate a better understanding of the pipeline routing procedure as confirmed by (Volkan  Yildirim &amp; </a:t>
            </a:r>
            <a:r>
              <a:rPr lang="en-US" sz="1400" dirty="0" err="1"/>
              <a:t>Sevket</a:t>
            </a:r>
            <a:r>
              <a:rPr lang="en-US" sz="1400" dirty="0"/>
              <a:t>  </a:t>
            </a:r>
            <a:r>
              <a:rPr lang="en-US" sz="1400" dirty="0" err="1"/>
              <a:t>Bediroglu</a:t>
            </a:r>
            <a:r>
              <a:rPr lang="en-US" sz="1400" dirty="0"/>
              <a:t>, n.d.; Yildirim et al., 2012; Yildirim, </a:t>
            </a:r>
            <a:r>
              <a:rPr lang="en-US" sz="1400" dirty="0" err="1"/>
              <a:t>Yomralioglu</a:t>
            </a:r>
            <a:r>
              <a:rPr lang="en-US" sz="1400" dirty="0"/>
              <a:t>, </a:t>
            </a:r>
            <a:r>
              <a:rPr lang="en-US" sz="1400" dirty="0" err="1"/>
              <a:t>Nisanci</a:t>
            </a:r>
            <a:r>
              <a:rPr lang="en-US" sz="1400" dirty="0"/>
              <a:t>, </a:t>
            </a:r>
            <a:r>
              <a:rPr lang="en-US" sz="1400" dirty="0" err="1"/>
              <a:t>Çolak</a:t>
            </a:r>
            <a:r>
              <a:rPr lang="en-US" sz="1400" dirty="0"/>
              <a:t>, et al., 2017)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7669F0-EA6D-6B46-AF0E-A9C2D1F223D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F3960A-D260-8445-A153-0B674474CEB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/>
              <a:t>MSc. </a:t>
            </a:r>
            <a:r>
              <a:rPr lang="en-US" dirty="0" err="1"/>
              <a:t>GeoTech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803E71-3088-0347-9BCC-16ADB551CCC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3360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A04-6227-9040-92A6-9514A59B8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1345608"/>
            <a:ext cx="1834595" cy="307116"/>
          </a:xfrm>
        </p:spPr>
        <p:txBody>
          <a:bodyPr>
            <a:noAutofit/>
          </a:bodyPr>
          <a:lstStyle/>
          <a:p>
            <a:r>
              <a:rPr lang="en-US" sz="2400" dirty="0"/>
              <a:t>Conclusion</a:t>
            </a:r>
            <a:endParaRPr lang="en-US" sz="240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D657E5-4675-E84E-840E-4F6D4868C5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4B9306-DDC0-AD4F-A9C2-739C6AEB01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2076" y="2650836"/>
            <a:ext cx="4827178" cy="344516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This study aimed to determine the optimal pipeline route using MCDA LCPA.</a:t>
            </a:r>
          </a:p>
          <a:p>
            <a:r>
              <a:rPr lang="en-US" dirty="0"/>
              <a:t>To determine the optimal path for the pipeline, Arc GIS and MCDA-LCP were used.</a:t>
            </a:r>
          </a:p>
          <a:p>
            <a:r>
              <a:rPr lang="en-US" dirty="0"/>
              <a:t>Using AHP toolbox, selecting the optimal path for a weighted overlay suitability map is possible by using criteria such as LULC.</a:t>
            </a:r>
          </a:p>
          <a:p>
            <a:r>
              <a:rPr lang="en-US" dirty="0"/>
              <a:t>Using the ArcGIS weighted overlay tool, the discrete Cost Map was derived from the weighted overlay of these criteria (layers).</a:t>
            </a:r>
          </a:p>
          <a:p>
            <a:r>
              <a:rPr lang="en-US" dirty="0"/>
              <a:t>Optimal routes indicate the path that will result in the least cost for the pipeline project.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03CC0-7DA0-ED4F-B612-580E138D588A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D8EEE0-6E1C-9F47-936F-25FCC2FC368C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79573" y="2826328"/>
            <a:ext cx="5321300" cy="3269672"/>
          </a:xfrm>
        </p:spPr>
        <p:txBody>
          <a:bodyPr/>
          <a:lstStyle/>
          <a:p>
            <a:r>
              <a:rPr lang="en-US" dirty="0"/>
              <a:t>There is a possibility of linking the output of this methodology with linear infrastructure design software.</a:t>
            </a:r>
          </a:p>
          <a:p>
            <a:r>
              <a:rPr lang="en-US" dirty="0"/>
              <a:t> All route selection tasks should be conducted using this method as a preliminary investigation.</a:t>
            </a:r>
          </a:p>
          <a:p>
            <a:r>
              <a:rPr lang="en-US" dirty="0"/>
              <a:t> For more accurate results, use recent images and current datasets with high resolution.</a:t>
            </a:r>
          </a:p>
          <a:p>
            <a:r>
              <a:rPr lang="en-US" dirty="0"/>
              <a:t> Involvement of expert opinion in the process of selecting the necessary criteria and determining their appropriate weights and influences.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5802D8-6C81-6C4F-97CF-C1F2344EE89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pPr algn="l"/>
            <a:fld id="{294A09A9-5501-47C1-A89A-A340965A2BE2}" type="slidenum">
              <a:rPr lang="en-US" smtClean="0"/>
              <a:pPr algn="l"/>
              <a:t>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659727-BBB9-9B49-BCA1-694F74F717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/>
              <a:t>MSc </a:t>
            </a:r>
            <a:r>
              <a:rPr lang="en-US" dirty="0" err="1"/>
              <a:t>GeoTech</a:t>
            </a:r>
            <a:endParaRPr lang="en-US" sz="110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E44123-0AF5-4A4C-B0C7-BB7409DE816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7676759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53F689-2E51-BF4F-AE47-7CEB7CC4C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3691104" cy="610863"/>
          </a:xfrm>
        </p:spPr>
        <p:txBody>
          <a:bodyPr>
            <a:normAutofit/>
          </a:bodyPr>
          <a:lstStyle/>
          <a:p>
            <a:r>
              <a:rPr lang="en-US" sz="2400" dirty="0"/>
              <a:t>Conclusion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F80A9-6337-524E-AC61-32C5AFEE8E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48509" y="2142836"/>
            <a:ext cx="9819743" cy="4189383"/>
          </a:xfrm>
        </p:spPr>
        <p:txBody>
          <a:bodyPr/>
          <a:lstStyle/>
          <a:p>
            <a:pPr marL="400050" indent="-400050">
              <a:buFont typeface="+mj-lt"/>
              <a:buAutoNum type="romanLcPeriod"/>
            </a:pPr>
            <a:r>
              <a:rPr lang="en-US" dirty="0"/>
              <a:t>This thesis presents a GIS-based multicriteria evaluation approach for determining the optimal paths for constructing a linear facility.</a:t>
            </a:r>
          </a:p>
          <a:p>
            <a:pPr marL="400050" indent="-400050">
              <a:buFont typeface="+mj-lt"/>
              <a:buAutoNum type="romanLcPeriod"/>
            </a:pPr>
            <a:r>
              <a:rPr lang="en-US" dirty="0"/>
              <a:t>Certain pitfalls were avoided during criteria selection, thus fulfilling the objective of this study within the given criteria.</a:t>
            </a:r>
          </a:p>
          <a:p>
            <a:pPr marL="400050" indent="-400050">
              <a:buFont typeface="+mj-lt"/>
              <a:buAutoNum type="romanLcPeriod"/>
            </a:pPr>
            <a:r>
              <a:rPr lang="en-US" dirty="0"/>
              <a:t> When compared to the existing ROW, the least-cost paths indicate the most efficient routes that provide a path between the documented sources and destinations.</a:t>
            </a:r>
          </a:p>
          <a:p>
            <a:r>
              <a:rPr lang="en-US" sz="2400" b="1" dirty="0"/>
              <a:t>Strengths and limitations </a:t>
            </a:r>
          </a:p>
          <a:p>
            <a:pPr marL="400050" indent="-400050">
              <a:buFont typeface="Wingdings" panose="05000000000000000000" pitchFamily="2" charset="2"/>
              <a:buChar char="§"/>
            </a:pPr>
            <a:r>
              <a:rPr lang="en-US" dirty="0"/>
              <a:t>This methodology has the advantage of being applicable to routing applications of all types. </a:t>
            </a:r>
          </a:p>
          <a:p>
            <a:pPr marL="400050" indent="-400050">
              <a:buFont typeface="Wingdings" panose="05000000000000000000" pitchFamily="2" charset="2"/>
              <a:buChar char="§"/>
            </a:pPr>
            <a:r>
              <a:rPr lang="en-US" dirty="0"/>
              <a:t>This methodology has the capability of allowing different groups or experts to evaluate criteria and produce routes. </a:t>
            </a:r>
          </a:p>
          <a:p>
            <a:pPr marL="400050" indent="-400050">
              <a:buFont typeface="Wingdings" panose="05000000000000000000" pitchFamily="2" charset="2"/>
              <a:buChar char="q"/>
            </a:pPr>
            <a:r>
              <a:rPr lang="en-US" dirty="0"/>
              <a:t>This methodology relies heavily on spatial data. </a:t>
            </a:r>
          </a:p>
          <a:p>
            <a:pPr marL="400050" indent="-400050">
              <a:buFont typeface="Wingdings" panose="05000000000000000000" pitchFamily="2" charset="2"/>
              <a:buChar char="q"/>
            </a:pPr>
            <a:r>
              <a:rPr lang="en-US" dirty="0"/>
              <a:t>There are two primary issues and they related to data availability and scale.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7669F0-EA6D-6B46-AF0E-A9C2D1F223D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F3960A-D260-8445-A153-0B674474CEB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/>
              <a:t>MSc. </a:t>
            </a:r>
            <a:r>
              <a:rPr lang="en-US" dirty="0" err="1"/>
              <a:t>GeoTech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803E71-3088-0347-9BCC-16ADB551CCC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9749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53F689-2E51-BF4F-AE47-7CEB7CC4C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3691104" cy="610863"/>
          </a:xfrm>
        </p:spPr>
        <p:txBody>
          <a:bodyPr>
            <a:normAutofit/>
          </a:bodyPr>
          <a:lstStyle/>
          <a:p>
            <a:r>
              <a:rPr lang="en-US" sz="2400" dirty="0"/>
              <a:t>Reference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F80A9-6337-524E-AC61-32C5AFEE8E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76218" y="2013527"/>
            <a:ext cx="9819743" cy="4189383"/>
          </a:xfrm>
        </p:spPr>
        <p:txBody>
          <a:bodyPr/>
          <a:lstStyle/>
          <a:p>
            <a:r>
              <a:rPr lang="en-US" sz="1400" dirty="0" err="1"/>
              <a:t>Saaty</a:t>
            </a:r>
            <a:r>
              <a:rPr lang="en-US" sz="1400" dirty="0"/>
              <a:t>, T. L. (1980). The Analytic Hierarchy Process </a:t>
            </a:r>
            <a:r>
              <a:rPr lang="en-US" sz="1400" dirty="0" err="1"/>
              <a:t>Mcgraw</a:t>
            </a:r>
            <a:r>
              <a:rPr lang="en-US" sz="1400" dirty="0"/>
              <a:t> Hill, New York. Agricultural Economics Review, 70.</a:t>
            </a:r>
          </a:p>
          <a:p>
            <a:r>
              <a:rPr lang="en-US" sz="1400" dirty="0" err="1"/>
              <a:t>Sadek</a:t>
            </a:r>
            <a:r>
              <a:rPr lang="en-US" sz="1400" dirty="0"/>
              <a:t>, S., </a:t>
            </a:r>
            <a:r>
              <a:rPr lang="en-US" sz="1400" dirty="0" err="1"/>
              <a:t>Bedran</a:t>
            </a:r>
            <a:r>
              <a:rPr lang="en-US" sz="1400" dirty="0"/>
              <a:t>, M., &amp; Kaysi, I. (1999). GIS Platform for Multicriteria Evaluation of Route Alignments. Journal of Transportation Engineering, 125(2), 144–151. https://doi.org/10.1061/(ASCE)0733-947X(1999)125:2(144)</a:t>
            </a:r>
          </a:p>
          <a:p>
            <a:r>
              <a:rPr lang="en-US" sz="1400" dirty="0" err="1"/>
              <a:t>Seel</a:t>
            </a:r>
            <a:r>
              <a:rPr lang="en-US" sz="1400" dirty="0"/>
              <a:t>, K., Dragan, M., Coulombe-</a:t>
            </a:r>
            <a:r>
              <a:rPr lang="en-US" sz="1400" dirty="0" err="1"/>
              <a:t>Pontbriand</a:t>
            </a:r>
            <a:r>
              <a:rPr lang="en-US" sz="1400" dirty="0"/>
              <a:t>, M., Laird, C. S., &amp; Campbell, C. (2014). A Spatial Multi-Criteria Analysis Process to Optimize and Better Defend the Pipeline Route Selection Process. Volume 1: Design and Construction; Environment; Pipeline Automation and Measurement, V001T04A004. https://doi.org/10.1115/IPC2014-33221</a:t>
            </a:r>
          </a:p>
          <a:p>
            <a:r>
              <a:rPr lang="en-US" sz="1400" dirty="0"/>
              <a:t>Singh, M. P., &amp; Singh, P. (2017). Multi-criteria GIS modeling for optimum route alignment planning in outer region of Allahabad City, India. Arabian Journal of Geosciences, 10(13), 294. https://doi.org/10.1007/s12517-017-3076-z</a:t>
            </a:r>
          </a:p>
          <a:p>
            <a:r>
              <a:rPr lang="en-US" sz="1400" dirty="0"/>
              <a:t>Stucky, J. L. D. (1998). On applying viewshed analysis for determining least-cost paths on Digital Elevation Models. International Journal of Geographical Information Science, 12(8), 891–905. https://doi.org/10.1080/136588198241554</a:t>
            </a:r>
          </a:p>
          <a:p>
            <a:r>
              <a:rPr lang="en-US" sz="1400" dirty="0" err="1"/>
              <a:t>Warntz</a:t>
            </a:r>
            <a:r>
              <a:rPr lang="en-US" sz="1400" dirty="0"/>
              <a:t>, W. (1957). Transportation, Social Physics, And The Law Of Refraction. The Professional Geographer, 9(4), 2–7. https://doi.org/10.1111/j.0033-0124.1957.094_2.x</a:t>
            </a:r>
          </a:p>
          <a:p>
            <a:r>
              <a:rPr lang="en-US" sz="1400" dirty="0" err="1"/>
              <a:t>Wasi</a:t>
            </a:r>
            <a:r>
              <a:rPr lang="en-US" sz="1400" dirty="0"/>
              <a:t>, S. R., &amp; Bender, J. D. (2004). Spatially Enabled Pipeline Route Optimization Model. 2004 International Pipeline Conference, Volumes 1, 2, and 3, 699–707. https://doi.org/10.1115/IPC2004-0362</a:t>
            </a:r>
          </a:p>
          <a:p>
            <a:r>
              <a:rPr lang="en-US" sz="1400" dirty="0" err="1"/>
              <a:t>Yakar</a:t>
            </a:r>
            <a:r>
              <a:rPr lang="en-US" sz="1400" dirty="0"/>
              <a:t>, F., &amp; </a:t>
            </a:r>
            <a:r>
              <a:rPr lang="en-US" sz="1400" dirty="0" err="1"/>
              <a:t>Celik</a:t>
            </a:r>
            <a:r>
              <a:rPr lang="en-US" sz="1400" dirty="0"/>
              <a:t>, F. (2014). A highway alignment determination model incorporating GIS and multi-criteria decision making. KSCE Journal of Civil Engineering, 18(6), 1847–1857.</a:t>
            </a:r>
          </a:p>
          <a:p>
            <a:pPr marL="400050" indent="-400050">
              <a:buFont typeface="+mj-lt"/>
              <a:buAutoNum type="romanLcPeriod"/>
            </a:pPr>
            <a:endParaRPr lang="en-US" sz="14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7669F0-EA6D-6B46-AF0E-A9C2D1F223D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F3960A-D260-8445-A153-0B674474CEB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/>
              <a:t>MSc. </a:t>
            </a:r>
            <a:r>
              <a:rPr lang="en-US" dirty="0" err="1"/>
              <a:t>GeoTech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803E71-3088-0347-9BCC-16ADB551CCC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4668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13" name="Picture Placeholder 12" descr="Portrait of a team member">
            <a:extLst>
              <a:ext uri="{FF2B5EF4-FFF2-40B4-BE49-F238E27FC236}">
                <a16:creationId xmlns:a16="http://schemas.microsoft.com/office/drawing/2014/main" id="{EC944911-7CDD-41CC-A7F0-5B0CF85D545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767661-63CB-A645-82F2-3B860E338B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77100" y="4073480"/>
            <a:ext cx="4914900" cy="588795"/>
          </a:xfrm>
        </p:spPr>
        <p:txBody>
          <a:bodyPr/>
          <a:lstStyle/>
          <a:p>
            <a:endParaRPr lang="en-US" dirty="0"/>
          </a:p>
          <a:p>
            <a:r>
              <a:rPr lang="en-US" sz="2400" dirty="0"/>
              <a:t>Questions?....</a:t>
            </a:r>
          </a:p>
        </p:txBody>
      </p:sp>
    </p:spTree>
    <p:extLst>
      <p:ext uri="{BB962C8B-B14F-4D97-AF65-F5344CB8AC3E}">
        <p14:creationId xmlns:p14="http://schemas.microsoft.com/office/powerpoint/2010/main" val="23366773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19620-6CCC-A34D-9D45-D6B57F800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59" y="197937"/>
            <a:ext cx="4941477" cy="461988"/>
          </a:xfrm>
        </p:spPr>
        <p:txBody>
          <a:bodyPr>
            <a:normAutofit/>
          </a:bodyPr>
          <a:lstStyle/>
          <a:p>
            <a:r>
              <a:rPr lang="en-US" sz="2400" dirty="0"/>
              <a:t>Literature Review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655189-E7B2-3A4A-99EE-997592791F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48957" y="707309"/>
            <a:ext cx="2600844" cy="205837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A GIS-based approach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73C602-BA59-1744-B258-B489E00A3E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48957" y="1076640"/>
            <a:ext cx="4882441" cy="2774924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The choice of a prospective ROW necessitates a complex process of examination of a vast array of criteria  (</a:t>
            </a:r>
            <a:r>
              <a:rPr lang="en-US" dirty="0" err="1"/>
              <a:t>Sadek</a:t>
            </a:r>
            <a:r>
              <a:rPr lang="en-US" dirty="0"/>
              <a:t> et al., 1999). 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The engineering and environmental design requirements largely determine the design and operation of a pipeline route.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The oil and gas industry is increasingly relying on GIS technology to support decision-makers in choosing an ideal path when laying up new pipelines.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This lessens the negative effects of development on the environment and lowers operational and construction expenses (A. Balogun, </a:t>
            </a:r>
            <a:r>
              <a:rPr lang="en-US" dirty="0" err="1"/>
              <a:t>Matori</a:t>
            </a:r>
            <a:r>
              <a:rPr lang="en-US" dirty="0"/>
              <a:t>, et al., 2012).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D4284CF-DF13-E947-ADA5-0FD9AAC03C2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97799" y="4172381"/>
            <a:ext cx="3057183" cy="289563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 Least Cost Path (LCP)	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4FEC49-A0F0-FB4E-9A87-B2EF1136472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97799" y="4461943"/>
            <a:ext cx="4655074" cy="2241751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One of the essential components found in most least-cost routing models is the </a:t>
            </a:r>
            <a:r>
              <a:rPr lang="en-US" dirty="0" err="1"/>
              <a:t>Edsger</a:t>
            </a:r>
            <a:r>
              <a:rPr lang="en-US" dirty="0"/>
              <a:t> Dijkstra algorithm (Dijkstra, 1959).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This kind of analysis concentrates on the vicinity of cells around the suggested starting point and expands outward  to eventually cover the full study area (</a:t>
            </a:r>
            <a:r>
              <a:rPr lang="en-US" dirty="0" err="1"/>
              <a:t>Collischonn</a:t>
            </a:r>
            <a:r>
              <a:rPr lang="en-US" dirty="0"/>
              <a:t> &amp; Pilar, 2000)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This routing procedure  applies various weighting scenarios and opinions while combining components to build adequate cost surfaces (</a:t>
            </a:r>
            <a:r>
              <a:rPr lang="en-US" dirty="0" err="1"/>
              <a:t>Abudu</a:t>
            </a:r>
            <a:r>
              <a:rPr lang="en-US" dirty="0"/>
              <a:t> &amp; Williams, 2015; Atkinson et al., 2005).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C396C20-F6DF-C940-BE16-6E008BFF9CB9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707309"/>
            <a:ext cx="3888113" cy="369331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Multi-Criteria Decision Analysis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5F2A68F-70C1-7F46-9A1C-586701744F5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2" y="1160365"/>
            <a:ext cx="5513713" cy="2626543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MCDM is frequently used to analyze complex information and choose between several alternatives and  has shown to be a promising and expanding topic of study (</a:t>
            </a:r>
            <a:r>
              <a:rPr lang="en-US" dirty="0" err="1"/>
              <a:t>Yakar</a:t>
            </a:r>
            <a:r>
              <a:rPr lang="en-US" dirty="0"/>
              <a:t> &amp; </a:t>
            </a:r>
            <a:r>
              <a:rPr lang="en-US" dirty="0" err="1"/>
              <a:t>Celik</a:t>
            </a:r>
            <a:r>
              <a:rPr lang="en-US" dirty="0"/>
              <a:t>, 2014).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The conventional approach is ineffective because it ignores important aspects that could alter the pipeline's route, (Isa Adekunle Hamid-</a:t>
            </a:r>
            <a:r>
              <a:rPr lang="en-US" dirty="0" err="1"/>
              <a:t>Mosaku</a:t>
            </a:r>
            <a:r>
              <a:rPr lang="en-US" dirty="0"/>
              <a:t> et al., n.d.; </a:t>
            </a:r>
            <a:r>
              <a:rPr lang="en-US" dirty="0" err="1"/>
              <a:t>Wasi</a:t>
            </a:r>
            <a:r>
              <a:rPr lang="en-US" dirty="0"/>
              <a:t> &amp; Bender, 2004).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GIS and MCDA analyses the geographical correlation between several layers of spatial data (</a:t>
            </a:r>
            <a:r>
              <a:rPr lang="en-US" dirty="0" err="1"/>
              <a:t>Gyabeng</a:t>
            </a:r>
            <a:r>
              <a:rPr lang="en-US" dirty="0"/>
              <a:t>, 2020).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For the decision-maker, it offer a mechanism to pick and assess numerous alternative solutions (Jankowski, 1995; </a:t>
            </a:r>
            <a:r>
              <a:rPr lang="en-US" dirty="0" err="1"/>
              <a:t>Malczewski</a:t>
            </a:r>
            <a:r>
              <a:rPr lang="en-US" dirty="0"/>
              <a:t>, 2010)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2B0E625-26CC-9744-9B92-56905E797B65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F29C953-E914-EE4E-B001-1E1EAD7BFD8A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>
          <a:xfrm>
            <a:off x="1356129" y="6136273"/>
            <a:ext cx="1497330" cy="247651"/>
          </a:xfrm>
        </p:spPr>
        <p:txBody>
          <a:bodyPr/>
          <a:lstStyle/>
          <a:p>
            <a:r>
              <a:rPr lang="en-US" dirty="0"/>
              <a:t>MSc </a:t>
            </a:r>
            <a:r>
              <a:rPr lang="en-US" dirty="0" err="1"/>
              <a:t>GeoTech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88C120B-6FFA-9C42-80DF-9F19DE9503F4}"/>
              </a:ext>
            </a:extLst>
          </p:cNvPr>
          <p:cNvSpPr>
            <a:spLocks noGrp="1"/>
          </p:cNvSpPr>
          <p:nvPr>
            <p:ph type="dt" sz="half" idx="36"/>
          </p:nvPr>
        </p:nvSpPr>
        <p:spPr>
          <a:xfrm>
            <a:off x="1494790" y="6456043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1018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026B5-2F88-BA48-A996-4A13FDFA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1182810"/>
            <a:ext cx="4941477" cy="307116"/>
          </a:xfrm>
        </p:spPr>
        <p:txBody>
          <a:bodyPr>
            <a:normAutofit/>
          </a:bodyPr>
          <a:lstStyle/>
          <a:p>
            <a:r>
              <a:rPr lang="en-US" sz="1800" b="1" dirty="0"/>
              <a:t>Review of previous studies</a:t>
            </a:r>
            <a:endParaRPr lang="en-US" sz="1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ABDF8F-0AD5-5C43-9EF3-8679B9897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307116"/>
          </a:xfrm>
        </p:spPr>
        <p:txBody>
          <a:bodyPr/>
          <a:lstStyle/>
          <a:p>
            <a:r>
              <a:rPr lang="en-US" dirty="0"/>
              <a:t> Kelly (2014),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82A119-28D1-B54D-A879-A0DDEC296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04372"/>
            <a:ext cx="3231573" cy="3216136"/>
          </a:xfrm>
        </p:spPr>
        <p:txBody>
          <a:bodyPr>
            <a:normAutofit/>
          </a:bodyPr>
          <a:lstStyle/>
          <a:p>
            <a:r>
              <a:rPr lang="en-US" sz="1400" dirty="0"/>
              <a:t>The project is a case study for a least-cost route analysis using a GIS on a segment of the proposed pipeline in Western Turkey. </a:t>
            </a:r>
          </a:p>
          <a:p>
            <a:r>
              <a:rPr lang="en-US" sz="1400" dirty="0"/>
              <a:t>To determine the LCP through the study area by weighing several criteria in a risk assessment map.</a:t>
            </a:r>
          </a:p>
          <a:p>
            <a:r>
              <a:rPr lang="en-US" sz="1400" dirty="0"/>
              <a:t> By including both physical and environmental risk factors, the study offered a fresh new case study that will promote GIS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5E5840-ED0D-0349-88F3-4E90A009498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212135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Durmaz</a:t>
            </a:r>
            <a:r>
              <a:rPr lang="en-US" dirty="0"/>
              <a:t> (2019)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801285-85FB-FD43-9631-322998389AF0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9371" y="2799145"/>
            <a:ext cx="3438558" cy="2751909"/>
          </a:xfrm>
        </p:spPr>
        <p:txBody>
          <a:bodyPr>
            <a:normAutofit/>
          </a:bodyPr>
          <a:lstStyle/>
          <a:p>
            <a:r>
              <a:rPr lang="en-US" sz="1400" dirty="0"/>
              <a:t>The subject of this study is the automatic natural gas pipeline design.</a:t>
            </a:r>
          </a:p>
          <a:p>
            <a:r>
              <a:rPr lang="en-US" sz="1400" dirty="0"/>
              <a:t>The optimal route for a natural gas pipeline was found utilizing GIS and a least-cost path algorithm</a:t>
            </a:r>
          </a:p>
          <a:p>
            <a:r>
              <a:rPr lang="en-US" sz="1400" dirty="0"/>
              <a:t>The high vertex points were removed using a point removal technique and a cartographic line simplification process.</a:t>
            </a:r>
          </a:p>
          <a:p>
            <a:r>
              <a:rPr lang="en-US" sz="1400" dirty="0"/>
              <a:t>A 20% cost reduction through simplicity was achieved using GIS capabilities and the LCP distance method. </a:t>
            </a:r>
          </a:p>
          <a:p>
            <a:pPr marL="0" indent="0">
              <a:buNone/>
            </a:pPr>
            <a:endParaRPr lang="en-US" sz="1400" dirty="0"/>
          </a:p>
          <a:p>
            <a:endParaRPr lang="en-US" sz="14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820E658-15B8-6C4B-A736-3D894774670E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7017" y="2300156"/>
            <a:ext cx="3036477" cy="21213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Bagli (2011)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52F621-1B1F-5E49-939F-12BD1A0FD522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7" y="2799146"/>
            <a:ext cx="3036477" cy="2751908"/>
          </a:xfrm>
        </p:spPr>
        <p:txBody>
          <a:bodyPr/>
          <a:lstStyle/>
          <a:p>
            <a:r>
              <a:rPr lang="en-US" sz="1400" dirty="0"/>
              <a:t>Provides a method for power-line routing based on LCPA and MCE of suggested pathways. </a:t>
            </a:r>
          </a:p>
          <a:p>
            <a:r>
              <a:rPr lang="en-US" sz="1400" dirty="0"/>
              <a:t>Human health, geography, and habitat fragmentation were all considered</a:t>
            </a:r>
          </a:p>
          <a:p>
            <a:r>
              <a:rPr lang="en-US" sz="1400" dirty="0"/>
              <a:t>Considered biological effects while deciding how to route a facility and incorporated those factors into the model.</a:t>
            </a:r>
            <a:endParaRPr lang="en-US" dirty="0"/>
          </a:p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B50C3FA-D20D-3049-9C7F-6F37D4E022C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pPr algn="l"/>
            <a:fld id="{294A09A9-5501-47C1-A89A-A340965A2BE2}" type="slidenum">
              <a:rPr lang="en-US" smtClean="0"/>
              <a:pPr algn="l"/>
              <a:t>30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56278D20-060E-1942-9A72-E600C02A820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/>
              <a:t>MSc </a:t>
            </a:r>
            <a:r>
              <a:rPr lang="en-US" dirty="0" err="1"/>
              <a:t>GeoTech</a:t>
            </a:r>
            <a:endParaRPr lang="en-US" sz="1100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AFD06229-BFA1-7D4D-B1E0-0A9F7FBF1F7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954834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53F689-2E51-BF4F-AE47-7CEB7CC4C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3691104" cy="610863"/>
          </a:xfrm>
        </p:spPr>
        <p:txBody>
          <a:bodyPr>
            <a:normAutofit fontScale="90000"/>
          </a:bodyPr>
          <a:lstStyle/>
          <a:p>
            <a:r>
              <a:rPr lang="en-US" sz="2400" dirty="0"/>
              <a:t>The Analytical Hierarchy Process (AHP)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F80A9-6337-524E-AC61-32C5AFEE8E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78071" y="2113871"/>
            <a:ext cx="9328727" cy="4042857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b="1" dirty="0"/>
              <a:t>Steps of Analytical Hierarchy Process (AHP)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1600" dirty="0"/>
              <a:t>Develop a hierarchical structure with a goal at the top level, the attribute/criteria at the second level and the alternatives at the third level. 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1600" dirty="0"/>
              <a:t>Determine the relative importance of different attributes or criteria with respect to the goal. 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1600" dirty="0"/>
              <a:t> Pair-wise comparison of each criterion's alternatives depending on how well they performed against each criterion.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1600" dirty="0"/>
              <a:t>From a matrix of outcomes from pairwise comparisons, compute the vector of criteria weights. 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1600" dirty="0"/>
              <a:t>Create a matrix showing the normalized performance of each option using the results of the pairwise comparisons.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1600" dirty="0"/>
              <a:t>Use the vectors of criteria weights and the matrix of alternative scores to rank the alternatives.</a:t>
            </a:r>
          </a:p>
          <a:p>
            <a:pPr marL="400050" indent="-400050">
              <a:buFont typeface="+mj-lt"/>
              <a:buAutoNum type="romanLcPeriod"/>
            </a:pPr>
            <a:endParaRPr lang="en-US" sz="16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7669F0-EA6D-6B46-AF0E-A9C2D1F223D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F3960A-D260-8445-A153-0B674474CEB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/>
              <a:t>MSc. </a:t>
            </a:r>
            <a:r>
              <a:rPr lang="en-US" dirty="0" err="1"/>
              <a:t>GeoTech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803E71-3088-0347-9BCC-16ADB551CCC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9322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53F689-2E51-BF4F-AE47-7CEB7CC4C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3691104" cy="610863"/>
          </a:xfrm>
        </p:spPr>
        <p:txBody>
          <a:bodyPr>
            <a:normAutofit fontScale="90000"/>
          </a:bodyPr>
          <a:lstStyle/>
          <a:p>
            <a:r>
              <a:rPr lang="en-US" sz="2400" dirty="0"/>
              <a:t>The Analytical Hierarchy Process (AHP)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F80A9-6337-524E-AC61-32C5AFEE8E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78071" y="2113872"/>
            <a:ext cx="9328727" cy="971074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b="1" dirty="0"/>
              <a:t>Pair wise Comparisons in AHP</a:t>
            </a:r>
          </a:p>
          <a:p>
            <a:r>
              <a:rPr lang="en-US" sz="1400" dirty="0"/>
              <a:t>Pairwise comparison in AHP refers to the process of contrasting two entities side by side to determine which is preferred and by how much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7669F0-EA6D-6B46-AF0E-A9C2D1F223D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F3960A-D260-8445-A153-0B674474CEB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/>
              <a:t>MSc. </a:t>
            </a:r>
            <a:r>
              <a:rPr lang="en-US" dirty="0" err="1"/>
              <a:t>GeoTech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803E71-3088-0347-9BCC-16ADB551CCC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fld id="{6FCA8E82-58CD-E045-8B98-B7A85B79B752}" type="datetime4">
              <a:rPr lang="en-US" smtClean="0"/>
              <a:pPr/>
              <a:t>September 30, 2026</a:t>
            </a:fld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E7A918E-007C-414E-9E79-535E968C40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418632"/>
              </p:ext>
            </p:extLst>
          </p:nvPr>
        </p:nvGraphicFramePr>
        <p:xfrm>
          <a:off x="2373745" y="3260435"/>
          <a:ext cx="7592291" cy="2262912"/>
        </p:xfrm>
        <a:graphic>
          <a:graphicData uri="http://schemas.openxmlformats.org/drawingml/2006/table">
            <a:tbl>
              <a:tblPr firstRow="1" firstCol="1" bandRow="1"/>
              <a:tblGrid>
                <a:gridCol w="1952883">
                  <a:extLst>
                    <a:ext uri="{9D8B030D-6E8A-4147-A177-3AD203B41FA5}">
                      <a16:colId xmlns:a16="http://schemas.microsoft.com/office/drawing/2014/main" val="1426928218"/>
                    </a:ext>
                  </a:extLst>
                </a:gridCol>
                <a:gridCol w="5639408">
                  <a:extLst>
                    <a:ext uri="{9D8B030D-6E8A-4147-A177-3AD203B41FA5}">
                      <a16:colId xmlns:a16="http://schemas.microsoft.com/office/drawing/2014/main" val="1262757723"/>
                    </a:ext>
                  </a:extLst>
                </a:gridCol>
              </a:tblGrid>
              <a:tr h="2828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Scale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Relative Importance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5268003"/>
                  </a:ext>
                </a:extLst>
              </a:tr>
              <a:tr h="2828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Equal importance.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3227662"/>
                  </a:ext>
                </a:extLst>
              </a:tr>
              <a:tr h="2828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Moderate importance</a:t>
                      </a:r>
                      <a:endParaRPr lang="en-US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1525698"/>
                  </a:ext>
                </a:extLst>
              </a:tr>
              <a:tr h="2828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Strong importance.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4136717"/>
                  </a:ext>
                </a:extLst>
              </a:tr>
              <a:tr h="2828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Very strong importance.</a:t>
                      </a:r>
                      <a:endParaRPr lang="en-US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8593674"/>
                  </a:ext>
                </a:extLst>
              </a:tr>
              <a:tr h="2828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Extreme importance.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9055770"/>
                  </a:ext>
                </a:extLst>
              </a:tr>
              <a:tr h="2828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2,4,6,8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Intermediate values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5026891"/>
                  </a:ext>
                </a:extLst>
              </a:tr>
              <a:tr h="2828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1/3, 1/5, 1/7, 1/9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Values for inverse comparison.</a:t>
                      </a:r>
                      <a:endParaRPr lang="en-US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97228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8719545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issPresentation C_Win32_MW_JS_SL_v2.potx" id="{230A82CA-9023-4220-9E5B-0E652CF31B20}" vid="{96196EC2-C392-482E-BF29-9BD12A62668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20B6E4-879E-4E6C-BDE7-261540CD37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9EC1AB0-9704-404D-B6D3-819D938AC55B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94F21D10-BD83-491A-AAA6-945C2DB1EB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{B978CE02-ABE3-48D6-A871-C76E53945708}tf78853419_win32</Template>
  <TotalTime>3481</TotalTime>
  <Words>2638</Words>
  <Application>Microsoft Office PowerPoint</Application>
  <PresentationFormat>Widescreen</PresentationFormat>
  <Paragraphs>398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Franklin Gothic Book</vt:lpstr>
      <vt:lpstr>Franklin Gothic Demi</vt:lpstr>
      <vt:lpstr>Times New Roman</vt:lpstr>
      <vt:lpstr>Wingdings</vt:lpstr>
      <vt:lpstr>Theme1</vt:lpstr>
      <vt:lpstr>Finding alternative Right Of Way using Multi-Criteria Decision Analysis based on Least Cost Path:                   A case study of 20’’ANOH Pipeline.                                                                                       Presenter: Franklin Madu                                                                           m20210144@novaims.unl.pt </vt:lpstr>
      <vt:lpstr>Outline</vt:lpstr>
      <vt:lpstr>Introduction</vt:lpstr>
      <vt:lpstr>Introduction</vt:lpstr>
      <vt:lpstr>Introduction</vt:lpstr>
      <vt:lpstr>Materials and Methods           Research Framework</vt:lpstr>
      <vt:lpstr>Study Area </vt:lpstr>
      <vt:lpstr>Data collection </vt:lpstr>
      <vt:lpstr>Data analysis</vt:lpstr>
      <vt:lpstr>Data Analysis</vt:lpstr>
      <vt:lpstr>Data Analysis</vt:lpstr>
      <vt:lpstr>Data Analysis</vt:lpstr>
      <vt:lpstr>Data Analysis</vt:lpstr>
      <vt:lpstr>Results and Discussion</vt:lpstr>
      <vt:lpstr> Results and Discussion</vt:lpstr>
      <vt:lpstr>Weights from AHP model</vt:lpstr>
      <vt:lpstr>Weights from AHP model</vt:lpstr>
      <vt:lpstr>Results and Discussion</vt:lpstr>
      <vt:lpstr>Results and Discussion</vt:lpstr>
      <vt:lpstr>Results and Discussion</vt:lpstr>
      <vt:lpstr>Results and Discussion</vt:lpstr>
      <vt:lpstr>Results and Discussion</vt:lpstr>
      <vt:lpstr>Results Validation</vt:lpstr>
      <vt:lpstr> Discussion.</vt:lpstr>
      <vt:lpstr>Conclusion</vt:lpstr>
      <vt:lpstr>Conclusion</vt:lpstr>
      <vt:lpstr>Reference</vt:lpstr>
      <vt:lpstr>Thank you</vt:lpstr>
      <vt:lpstr>Literature Review</vt:lpstr>
      <vt:lpstr>Review of previous studies</vt:lpstr>
      <vt:lpstr>The Analytical Hierarchy Process (AHP)</vt:lpstr>
      <vt:lpstr>The Analytical Hierarchy Process (AHP)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Finding alternative Right Of Way using Multi-Criteria Decision Analysis based on Least Cost Path:  A case study of 20’’ANOH Pipeline.                                                                                       Presenter: Franklin Madu</dc:title>
  <dc:creator>Franklin chido</dc:creator>
  <cp:lastModifiedBy>Franklin chido</cp:lastModifiedBy>
  <cp:revision>36</cp:revision>
  <dcterms:created xsi:type="dcterms:W3CDTF">2023-02-03T14:09:17Z</dcterms:created>
  <dcterms:modified xsi:type="dcterms:W3CDTF">2026-09-30T21:56:42Z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